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4" r:id="rId5"/>
    <p:sldId id="296" r:id="rId6"/>
    <p:sldId id="267" r:id="rId7"/>
    <p:sldId id="270" r:id="rId8"/>
    <p:sldId id="268" r:id="rId9"/>
    <p:sldId id="269" r:id="rId10"/>
    <p:sldId id="272" r:id="rId11"/>
    <p:sldId id="298" r:id="rId12"/>
    <p:sldId id="271" r:id="rId13"/>
    <p:sldId id="293" r:id="rId14"/>
    <p:sldId id="274" r:id="rId15"/>
    <p:sldId id="273" r:id="rId16"/>
    <p:sldId id="275" r:id="rId17"/>
    <p:sldId id="284" r:id="rId18"/>
    <p:sldId id="291" r:id="rId19"/>
    <p:sldId id="276" r:id="rId20"/>
    <p:sldId id="294" r:id="rId21"/>
    <p:sldId id="297" r:id="rId22"/>
    <p:sldId id="29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9F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387" autoAdjust="0"/>
  </p:normalViewPr>
  <p:slideViewPr>
    <p:cSldViewPr>
      <p:cViewPr varScale="1">
        <p:scale>
          <a:sx n="99" d="100"/>
          <a:sy n="99" d="100"/>
        </p:scale>
        <p:origin x="156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499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5AB25-DC67-4C2E-AB14-05EA2F374AFB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6A313-E8B2-4169-A49F-D1AB8149E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5AB25-DC67-4C2E-AB14-05EA2F374AFB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6A313-E8B2-4169-A49F-D1AB8149E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5AB25-DC67-4C2E-AB14-05EA2F374AFB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6A313-E8B2-4169-A49F-D1AB8149E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5AB25-DC67-4C2E-AB14-05EA2F374AFB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6A313-E8B2-4169-A49F-D1AB8149E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5AB25-DC67-4C2E-AB14-05EA2F374AFB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6A313-E8B2-4169-A49F-D1AB8149E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5AB25-DC67-4C2E-AB14-05EA2F374AFB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6A313-E8B2-4169-A49F-D1AB8149E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5AB25-DC67-4C2E-AB14-05EA2F374AFB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6A313-E8B2-4169-A49F-D1AB8149E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5AB25-DC67-4C2E-AB14-05EA2F374AFB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6A313-E8B2-4169-A49F-D1AB8149E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5AB25-DC67-4C2E-AB14-05EA2F374AFB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6A313-E8B2-4169-A49F-D1AB8149E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5AB25-DC67-4C2E-AB14-05EA2F374AFB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6A313-E8B2-4169-A49F-D1AB8149E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5AB25-DC67-4C2E-AB14-05EA2F374AFB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6A313-E8B2-4169-A49F-D1AB8149E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5AB25-DC67-4C2E-AB14-05EA2F374AFB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6A313-E8B2-4169-A49F-D1AB8149E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692697"/>
            <a:ext cx="7988424" cy="194421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Конкурс 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 вершинам мастерства» 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МДОУ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Килачевский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детский сад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3E9F37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4356" y="2924944"/>
            <a:ext cx="3138083" cy="331236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pPr>
              <a:lnSpc>
                <a:spcPct val="11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Воспитатель высшей                                                                                                             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квалификационной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категории</a:t>
            </a:r>
          </a:p>
          <a:p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Дорохина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Ю.В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899592" y="2924944"/>
            <a:ext cx="4494765" cy="296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3" y="3174"/>
            <a:ext cx="9139767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692697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Изучение развивающей методики «Логические блоки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  <p:pic>
        <p:nvPicPr>
          <p:cNvPr id="7171" name="Picture 3" descr="E:\наставничество\фотки\20210315_135249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2" y="1893026"/>
            <a:ext cx="3536574" cy="341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E:\наставничество\фотки\20210315_135326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94157" y="2187366"/>
            <a:ext cx="3989803" cy="334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56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4267" y="-85700"/>
            <a:ext cx="9258267" cy="694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2436125"/>
            <a:ext cx="3706813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E:\наставничество\фотки\20210315_135808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656" y="1008356"/>
            <a:ext cx="4563360" cy="314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893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19" y="-58661"/>
            <a:ext cx="9256752" cy="6942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260649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Посещение молодым педагогом </a:t>
            </a: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наставника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собр\20210330_09365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96136" y="3068960"/>
            <a:ext cx="3007384" cy="329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собр\20210401_093127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1611695"/>
            <a:ext cx="5267429" cy="310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81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8215"/>
            <a:ext cx="9252520" cy="693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E:\собр\20210401_09340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8275" y="247038"/>
            <a:ext cx="3744416" cy="303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наставничество\фото наставник\20210405_114227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80112" y="3538757"/>
            <a:ext cx="3361568" cy="295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наставничество\фото наставник\20210406_091400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2841" y="3623327"/>
            <a:ext cx="4067944" cy="286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наставничество\фото наставник\20210406_093349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80112" y="247038"/>
            <a:ext cx="2366255" cy="312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825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19" y="0"/>
            <a:ext cx="9256752" cy="6942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764705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Разработка инструментария для диагностики детей.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028" name="Picture 4" descr="E:\наставничество\фото наставник\20210324_13335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36554" y="2348880"/>
            <a:ext cx="3795886" cy="409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наставничество\фото наставник\20210324_133443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1965034"/>
            <a:ext cx="3435846" cy="339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820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3384" y="0"/>
            <a:ext cx="9287384" cy="6965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476673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молодого педагога в родительском собрании наставника</a:t>
            </a:r>
          </a:p>
        </p:txBody>
      </p:sp>
      <p:pic>
        <p:nvPicPr>
          <p:cNvPr id="1026" name="Picture 2" descr="C:\Users\Детский Сад\Desktop\собр\IMG-20210325-WA000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7634" y="1988840"/>
            <a:ext cx="3882876" cy="381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етский Сад\Desktop\собр\IMG-20210325-WA0009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92104" y="2996952"/>
            <a:ext cx="4056360" cy="330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106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8215"/>
            <a:ext cx="9252520" cy="693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332656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Подготовка и совместное изготовление демонстрационного материала наставником и молодым педагогом. 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наставничество\фотки\20210318_13235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83768" y="2120806"/>
            <a:ext cx="3455083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177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93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260649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овместно изготовленный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демонстрационный 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4" name="Picture 2" descr="E:\собр\20210401_13035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255" y="1460978"/>
            <a:ext cx="4626260" cy="267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собр\20210401_134307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6016" y="3629755"/>
            <a:ext cx="4427983" cy="28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128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8215"/>
            <a:ext cx="9252520" cy="693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548680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Просмотр конспекта  наставником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E:\собр\20210401_13444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19833" y="1195011"/>
            <a:ext cx="6128976" cy="481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128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260648"/>
            <a:ext cx="89289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Самостоятельная организация и руководство играми детей с логическими блоками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молодой педагог</a:t>
            </a:r>
            <a:r>
              <a:rPr lang="ru-RU" sz="3600" b="1" dirty="0"/>
              <a:t>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4355976" cy="3266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3" y="3212976"/>
            <a:ext cx="4224469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9012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2008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932" y="764704"/>
            <a:ext cx="3786258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499992" y="1412777"/>
            <a:ext cx="43204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наставник </a:t>
            </a:r>
          </a:p>
          <a:p>
            <a:pPr algn="ctr"/>
            <a:r>
              <a:rPr lang="ru-RU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Дорохина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Юлия Владимировна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высшей квалификационной категории</a:t>
            </a:r>
          </a:p>
        </p:txBody>
      </p:sp>
    </p:spTree>
    <p:extLst>
      <p:ext uri="{BB962C8B-B14F-4D97-AF65-F5344CB8AC3E}">
        <p14:creationId xmlns:p14="http://schemas.microsoft.com/office/powerpoint/2010/main" val="4036290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8215"/>
            <a:ext cx="9252520" cy="693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3140968"/>
            <a:ext cx="318212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188640"/>
            <a:ext cx="4104456" cy="3078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188640"/>
            <a:ext cx="3240360" cy="2799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3284984"/>
            <a:ext cx="2736304" cy="331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5825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8215"/>
            <a:ext cx="9252520" cy="693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196752"/>
            <a:ext cx="6467871" cy="4850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43127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8215"/>
            <a:ext cx="9252520" cy="693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908720"/>
            <a:ext cx="65527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7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7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r>
              <a:rPr lang="ru-RU" sz="7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   внимание!</a:t>
            </a:r>
            <a:endParaRPr lang="ru-RU" sz="7200" b="1" i="1" dirty="0"/>
          </a:p>
        </p:txBody>
      </p:sp>
    </p:spTree>
    <p:extLst>
      <p:ext uri="{BB962C8B-B14F-4D97-AF65-F5344CB8AC3E}">
        <p14:creationId xmlns:p14="http://schemas.microsoft.com/office/powerpoint/2010/main" val="2865825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27690" y="947"/>
            <a:ext cx="9615404" cy="7211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764704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Сведения о педагоге - наставнике</a:t>
            </a:r>
            <a:endParaRPr lang="ru-RU" sz="3600" dirty="0">
              <a:solidFill>
                <a:srgbClr val="00206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809355"/>
              </p:ext>
            </p:extLst>
          </p:nvPr>
        </p:nvGraphicFramePr>
        <p:xfrm>
          <a:off x="827584" y="1916832"/>
          <a:ext cx="7488832" cy="3612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6057"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Образование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Средне специальное,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057">
                <a:tc>
                  <a:txBody>
                    <a:bodyPr/>
                    <a:lstStyle/>
                    <a:p>
                      <a:r>
                        <a:rPr lang="ru-RU" dirty="0" smtClean="0"/>
                        <a:t>Специальность по диплому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Учитель</a:t>
                      </a:r>
                      <a:r>
                        <a:rPr lang="ru-RU" baseline="0" dirty="0" smtClean="0"/>
                        <a:t> начальных классов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57">
                <a:tc>
                  <a:txBody>
                    <a:bodyPr/>
                    <a:lstStyle/>
                    <a:p>
                      <a:r>
                        <a:rPr lang="ru-RU" dirty="0" smtClean="0"/>
                        <a:t>Педагогический стаж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 лет</a:t>
                      </a:r>
                      <a:r>
                        <a:rPr lang="ru-RU" baseline="0" dirty="0" smtClean="0"/>
                        <a:t>  9 </a:t>
                      </a:r>
                      <a:r>
                        <a:rPr lang="ru-RU" baseline="0" dirty="0" err="1" smtClean="0"/>
                        <a:t>мес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57">
                <a:tc>
                  <a:txBody>
                    <a:bodyPr/>
                    <a:lstStyle/>
                    <a:p>
                      <a:r>
                        <a:rPr lang="ru-RU" dirty="0" smtClean="0"/>
                        <a:t>Место работы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МДОУ </a:t>
                      </a:r>
                      <a:r>
                        <a:rPr lang="ru-RU" dirty="0" err="1" smtClean="0"/>
                        <a:t>Килачевский</a:t>
                      </a:r>
                      <a:r>
                        <a:rPr lang="ru-RU" dirty="0" smtClean="0"/>
                        <a:t> детский сад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6057">
                <a:tc>
                  <a:txBody>
                    <a:bodyPr/>
                    <a:lstStyle/>
                    <a:p>
                      <a:r>
                        <a:rPr lang="ru-RU" dirty="0" smtClean="0"/>
                        <a:t>Должность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Воспитатель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6057">
                <a:tc>
                  <a:txBody>
                    <a:bodyPr/>
                    <a:lstStyle/>
                    <a:p>
                      <a:r>
                        <a:rPr lang="ru-RU" dirty="0" smtClean="0"/>
                        <a:t>Квалификационная категория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Высшая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6057">
                <a:tc>
                  <a:txBody>
                    <a:bodyPr/>
                    <a:lstStyle/>
                    <a:p>
                      <a:r>
                        <a:rPr lang="ru-RU" dirty="0" smtClean="0"/>
                        <a:t>Курсы переподготовки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9879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1600" y="1268760"/>
            <a:ext cx="76328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 smtClean="0">
              <a:ln w="11430"/>
              <a:solidFill>
                <a:srgbClr val="00206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Franklin Gothic Heavy" pitchFamily="34" charset="0"/>
            </a:endParaRPr>
          </a:p>
          <a:p>
            <a:pPr algn="ctr"/>
            <a:r>
              <a:rPr lang="ru-RU" sz="4000" b="1" dirty="0" smtClean="0">
                <a:ln w="11430"/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Franklin Gothic Heavy" pitchFamily="34" charset="0"/>
              </a:rPr>
              <a:t>Педагогическое </a:t>
            </a:r>
            <a:r>
              <a:rPr lang="ru-RU" sz="4000" b="1" dirty="0">
                <a:ln w="11430"/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Franklin Gothic Heavy" pitchFamily="34" charset="0"/>
              </a:rPr>
              <a:t>кредо –</a:t>
            </a:r>
          </a:p>
          <a:p>
            <a:pPr algn="ctr"/>
            <a:r>
              <a:rPr lang="ru-RU" sz="4000" b="1" dirty="0">
                <a:ln w="11430"/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Franklin Gothic Heavy" pitchFamily="34" charset="0"/>
              </a:rPr>
              <a:t> «Пришла в детский сад –</a:t>
            </a:r>
          </a:p>
          <a:p>
            <a:pPr algn="ctr"/>
            <a:r>
              <a:rPr lang="ru-RU" sz="4000" b="1" dirty="0">
                <a:ln w="11430"/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Franklin Gothic Heavy" pitchFamily="34" charset="0"/>
              </a:rPr>
              <a:t> улыбнись на пороге!  </a:t>
            </a:r>
          </a:p>
          <a:p>
            <a:pPr algn="ctr"/>
            <a:r>
              <a:rPr lang="ru-RU" sz="4000" b="1" dirty="0">
                <a:ln w="11430"/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Franklin Gothic Heavy" pitchFamily="34" charset="0"/>
              </a:rPr>
              <a:t>Всё, что ты отдаёшь, </a:t>
            </a:r>
          </a:p>
          <a:p>
            <a:pPr algn="ctr"/>
            <a:r>
              <a:rPr lang="ru-RU" sz="4000" b="1" dirty="0">
                <a:ln w="11430"/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Franklin Gothic Heavy" pitchFamily="34" charset="0"/>
              </a:rPr>
              <a:t> получаешь обратно в итоге</a:t>
            </a:r>
            <a:r>
              <a:rPr lang="ru-RU" sz="4000" b="1" dirty="0" smtClean="0">
                <a:ln w="11430"/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Franklin Gothic Heavy" pitchFamily="34" charset="0"/>
              </a:rPr>
              <a:t>!»</a:t>
            </a:r>
            <a:endParaRPr lang="ru-RU" sz="4000" b="1" dirty="0">
              <a:ln w="11430"/>
              <a:solidFill>
                <a:srgbClr val="00206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Franklin Gothic Heavy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8215"/>
            <a:ext cx="9252520" cy="693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0593" y="836712"/>
            <a:ext cx="3894437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25030" y="1196752"/>
            <a:ext cx="432749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endParaRPr lang="ru-RU" sz="3200" b="1" dirty="0">
              <a:solidFill>
                <a:srgbClr val="00206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Молодой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Безрукова Анастасия Андреевна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</p:txBody>
      </p:sp>
    </p:spTree>
    <p:extLst>
      <p:ext uri="{BB962C8B-B14F-4D97-AF65-F5344CB8AC3E}">
        <p14:creationId xmlns:p14="http://schemas.microsoft.com/office/powerpoint/2010/main" val="1234312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6004"/>
            <a:ext cx="9375377" cy="7031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6" y="1268760"/>
            <a:ext cx="77372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Сведения о молодом специалисте</a:t>
            </a:r>
            <a:endParaRPr lang="ru-RU" sz="36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136192"/>
              </p:ext>
            </p:extLst>
          </p:nvPr>
        </p:nvGraphicFramePr>
        <p:xfrm>
          <a:off x="755576" y="2414871"/>
          <a:ext cx="7560840" cy="3128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0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3653"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Образование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Среднее специальное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653">
                <a:tc>
                  <a:txBody>
                    <a:bodyPr/>
                    <a:lstStyle/>
                    <a:p>
                      <a:r>
                        <a:rPr lang="ru-RU" dirty="0" smtClean="0"/>
                        <a:t>Специальность по диплому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Учитель</a:t>
                      </a:r>
                      <a:r>
                        <a:rPr lang="ru-RU" baseline="0" dirty="0" smtClean="0"/>
                        <a:t> начальных классов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653">
                <a:tc>
                  <a:txBody>
                    <a:bodyPr/>
                    <a:lstStyle/>
                    <a:p>
                      <a:r>
                        <a:rPr lang="ru-RU" dirty="0" smtClean="0"/>
                        <a:t>Педагогический стаж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3,8 года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4064">
                <a:tc>
                  <a:txBody>
                    <a:bodyPr/>
                    <a:lstStyle/>
                    <a:p>
                      <a:r>
                        <a:rPr lang="ru-RU" dirty="0" smtClean="0"/>
                        <a:t>Место работы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МДОУ </a:t>
                      </a:r>
                      <a:r>
                        <a:rPr lang="ru-RU" dirty="0" err="1" smtClean="0"/>
                        <a:t>Килачевский</a:t>
                      </a:r>
                      <a:r>
                        <a:rPr lang="ru-RU" dirty="0" smtClean="0"/>
                        <a:t> детский сад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3653">
                <a:tc>
                  <a:txBody>
                    <a:bodyPr/>
                    <a:lstStyle/>
                    <a:p>
                      <a:r>
                        <a:rPr lang="ru-RU" dirty="0" smtClean="0"/>
                        <a:t>Должность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Воспитатель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3653">
                <a:tc>
                  <a:txBody>
                    <a:bodyPr/>
                    <a:lstStyle/>
                    <a:p>
                      <a:r>
                        <a:rPr lang="ru-RU" dirty="0" smtClean="0"/>
                        <a:t>Квалификационная категория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Соответствие</a:t>
                      </a:r>
                      <a:r>
                        <a:rPr lang="ru-RU" baseline="0" dirty="0" smtClean="0"/>
                        <a:t> занимаемой должности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6627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620689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приказа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наставничестве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E:\наставничество\фотки\20210318_13265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6426" y="1439083"/>
            <a:ext cx="3746112" cy="379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наставничество\фотки\20210318_132747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68355" y="2420888"/>
            <a:ext cx="4220789" cy="379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058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3174"/>
            <a:ext cx="9148232" cy="6861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260649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работы </a:t>
            </a: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наставника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молодым специалистом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340768"/>
            <a:ext cx="892899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Цель работы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развитие профессиональных умений и навыков молодого педагога.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Сформировать интерес у молодого  педагога  дошкольного образовательного  учреждения  к системному использованию современной  игровой технологии – логические блоки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        - изучить  методику  логические блоки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        - помочь в ведении документации воспитателя (перспективный план работы по изучению и внедрению методики, план по  самообразованию, мониторинг и т.д.);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        - подготовить практический и наглядно-иллюстративного материл, картотеки и  дидактические игры.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 -познакомить с вариантами применения данного дидактического материала в организованной образовательной деятельности, в совместной деятельности, в самостоятельной деятельности.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        - привлечь родителей к использованию игр с  логическими блоками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в домашних условиях.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        - Провести анализ проделанной работы</a:t>
            </a:r>
          </a:p>
        </p:txBody>
      </p:sp>
    </p:spTree>
    <p:extLst>
      <p:ext uri="{BB962C8B-B14F-4D97-AF65-F5344CB8AC3E}">
        <p14:creationId xmlns:p14="http://schemas.microsoft.com/office/powerpoint/2010/main" val="305000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451438" y="1209559"/>
          <a:ext cx="2241123" cy="53986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5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322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600">
                          <a:effectLst/>
                        </a:rPr>
                        <a:t>Содержание работы</a:t>
                      </a:r>
                      <a:endParaRPr lang="ru-RU" sz="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604" marR="7826" marT="7826" marB="782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600">
                          <a:effectLst/>
                        </a:rPr>
                        <a:t>Сроки</a:t>
                      </a:r>
                      <a:endParaRPr lang="ru-RU" sz="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604" marR="7826" marT="7826" marB="78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5779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ru-RU" sz="600">
                          <a:effectLst/>
                        </a:rPr>
                        <a:t>Посещение молодым педагогом ОД наставника.</a:t>
                      </a:r>
                      <a:endParaRPr lang="ru-RU" sz="4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ru-RU" sz="600">
                          <a:effectLst/>
                        </a:rPr>
                        <a:t>Изучение  развивающей методики «Логические блоки Дьенеша» молодым педагогом.</a:t>
                      </a:r>
                      <a:endParaRPr lang="ru-RU" sz="400">
                        <a:effectLst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600">
                          <a:effectLst/>
                        </a:rPr>
                        <a:t>Оказание помощи в составлении перспективного плана работы по изучению и внедрению методики, плана по  самообразованию.</a:t>
                      </a:r>
                      <a:endParaRPr lang="ru-RU" sz="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604" marR="7826" marT="7826" marB="7826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600">
                          <a:effectLst/>
                        </a:rPr>
                        <a:t>Сентябрь</a:t>
                      </a:r>
                      <a:endParaRPr lang="ru-RU" sz="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604" marR="7826" marT="7826" marB="782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4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ru-RU" sz="600">
                          <a:effectLst/>
                        </a:rPr>
                        <a:t>Разработать инструментарий для  диагностики детей, провести первичную диагностику. Наставник и молодой педагог.</a:t>
                      </a:r>
                      <a:endParaRPr lang="ru-RU" sz="4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ru-RU" sz="600">
                          <a:effectLst/>
                        </a:rPr>
                        <a:t>Участие молодого педагога  в  родительском собрании наставника. </a:t>
                      </a:r>
                      <a:endParaRPr lang="ru-RU" sz="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604" marR="7826" marT="7826" marB="7826"/>
                </a:tc>
                <a:tc>
                  <a:txBody>
                    <a:bodyPr/>
                    <a:lstStyle/>
                    <a:p>
                      <a:r>
                        <a:rPr lang="ru-RU" sz="600">
                          <a:effectLst/>
                        </a:rPr>
                        <a:t>Октябрь </a:t>
                      </a:r>
                      <a:endParaRPr lang="ru-RU" sz="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604" marR="7826" marT="7826" marB="782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846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ru-RU" sz="600">
                          <a:effectLst/>
                        </a:rPr>
                        <a:t>Подготовка и совместное изготовление демонстрационного материала наставником и молодым педагогом.</a:t>
                      </a:r>
                      <a:endParaRPr lang="ru-RU" sz="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   7. </a:t>
                      </a:r>
                      <a:r>
                        <a:rPr lang="ru-RU" sz="600">
                          <a:effectLst/>
                        </a:rPr>
                        <a:t>Консультация «Игры с логическими блоками                Дьенеша для детей и родителей», наставник совместно с молодым педагогом.</a:t>
                      </a:r>
                      <a:endParaRPr lang="ru-RU" sz="5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600"/>
                        </a:spcAft>
                        <a:buFont typeface="+mj-lt"/>
                        <a:buAutoNum type="arabicPeriod" startAt="8"/>
                      </a:pPr>
                      <a:r>
                        <a:rPr lang="ru-RU" sz="600">
                          <a:effectLst/>
                        </a:rPr>
                        <a:t>Изготовление дидактических игр и картотеки для использования их в образовательной и свободной деятельности детей, наставник совместно с молодым педагогом.</a:t>
                      </a:r>
                      <a:endParaRPr lang="ru-RU" sz="4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600"/>
                        </a:spcAft>
                        <a:buFont typeface="+mj-lt"/>
                        <a:buAutoNum type="arabicPeriod" startAt="8"/>
                      </a:pPr>
                      <a:r>
                        <a:rPr lang="ru-RU" sz="600">
                          <a:effectLst/>
                        </a:rPr>
                        <a:t>Папки – передвижки «Игры с блоками Дьенеша», молодой педагог.</a:t>
                      </a:r>
                      <a:endParaRPr lang="ru-RU" sz="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604" marR="7826" marT="7826" marB="7826"/>
                </a:tc>
                <a:tc rowSpan="2">
                  <a:txBody>
                    <a:bodyPr/>
                    <a:lstStyle/>
                    <a:p>
                      <a:r>
                        <a:rPr lang="ru-RU" sz="600">
                          <a:effectLst/>
                        </a:rPr>
                        <a:t>Ноябрь </a:t>
                      </a:r>
                      <a:endParaRPr lang="ru-RU" sz="400">
                        <a:effectLst/>
                      </a:endParaRPr>
                    </a:p>
                    <a:p>
                      <a:r>
                        <a:rPr lang="ru-RU" sz="600">
                          <a:effectLst/>
                        </a:rPr>
                        <a:t> </a:t>
                      </a:r>
                      <a:endParaRPr lang="ru-RU" sz="400">
                        <a:effectLst/>
                      </a:endParaRPr>
                    </a:p>
                    <a:p>
                      <a:r>
                        <a:rPr lang="ru-RU" sz="600">
                          <a:effectLst/>
                        </a:rPr>
                        <a:t>Декабрь – январь</a:t>
                      </a:r>
                      <a:endParaRPr lang="ru-RU" sz="400">
                        <a:effectLst/>
                      </a:endParaRPr>
                    </a:p>
                    <a:p>
                      <a:r>
                        <a:rPr lang="ru-RU" sz="600">
                          <a:effectLst/>
                        </a:rPr>
                        <a:t> </a:t>
                      </a:r>
                      <a:endParaRPr lang="ru-RU" sz="400">
                        <a:effectLst/>
                      </a:endParaRPr>
                    </a:p>
                    <a:p>
                      <a:r>
                        <a:rPr lang="ru-RU" sz="600">
                          <a:effectLst/>
                        </a:rPr>
                        <a:t> </a:t>
                      </a:r>
                      <a:endParaRPr lang="ru-RU" sz="400">
                        <a:effectLst/>
                      </a:endParaRPr>
                    </a:p>
                    <a:p>
                      <a:r>
                        <a:rPr lang="ru-RU" sz="600">
                          <a:effectLst/>
                        </a:rPr>
                        <a:t> </a:t>
                      </a:r>
                      <a:endParaRPr lang="ru-RU" sz="400">
                        <a:effectLst/>
                      </a:endParaRPr>
                    </a:p>
                    <a:p>
                      <a:r>
                        <a:rPr lang="ru-RU" sz="600">
                          <a:effectLst/>
                        </a:rPr>
                        <a:t> </a:t>
                      </a:r>
                      <a:endParaRPr lang="ru-RU" sz="400">
                        <a:effectLst/>
                      </a:endParaRPr>
                    </a:p>
                    <a:p>
                      <a:r>
                        <a:rPr lang="ru-RU" sz="600">
                          <a:effectLst/>
                        </a:rPr>
                        <a:t>Февраль </a:t>
                      </a:r>
                      <a:endParaRPr lang="ru-RU" sz="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604" marR="7826" marT="7826" marB="782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551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600"/>
                        </a:spcAft>
                        <a:buFont typeface="+mj-lt"/>
                        <a:buAutoNum type="arabicPeriod" startAt="8"/>
                      </a:pPr>
                      <a:r>
                        <a:rPr lang="ru-RU" sz="600">
                          <a:effectLst/>
                        </a:rPr>
                        <a:t>Самостоятельная организация и руководство играми детей с логическими блоками Дьенеша, молодой педагог.</a:t>
                      </a:r>
                      <a:endParaRPr lang="ru-RU" sz="4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600"/>
                        </a:spcAft>
                        <a:buFont typeface="+mj-lt"/>
                        <a:buAutoNum type="arabicPeriod" startAt="8"/>
                      </a:pPr>
                      <a:r>
                        <a:rPr lang="ru-RU" sz="600">
                          <a:effectLst/>
                        </a:rPr>
                        <a:t>Просмотр конспекта наставником. Проведение образовательных предложений для целой группы молодым педагогом.</a:t>
                      </a:r>
                      <a:endParaRPr lang="ru-RU" sz="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604" marR="7826" marT="7826" marB="7826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841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600"/>
                        </a:spcAft>
                        <a:buFont typeface="+mj-lt"/>
                        <a:buAutoNum type="arabicPeriod" startAt="8"/>
                      </a:pPr>
                      <a:r>
                        <a:rPr lang="ru-RU" sz="600">
                          <a:effectLst/>
                        </a:rPr>
                        <a:t>Подборка игр для детей и их родителей «Играем вместе», наставник совместно с молодым педагогом.</a:t>
                      </a:r>
                      <a:endParaRPr lang="ru-RU" sz="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604" marR="7826" marT="7826" marB="7826"/>
                </a:tc>
                <a:tc>
                  <a:txBody>
                    <a:bodyPr/>
                    <a:lstStyle/>
                    <a:p>
                      <a:r>
                        <a:rPr lang="ru-RU" sz="600">
                          <a:effectLst/>
                        </a:rPr>
                        <a:t>Март </a:t>
                      </a:r>
                      <a:endParaRPr lang="ru-RU" sz="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604" marR="7826" marT="7826" marB="7826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109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600"/>
                        </a:spcAft>
                        <a:buFont typeface="+mj-lt"/>
                        <a:buAutoNum type="arabicPeriod" startAt="8"/>
                      </a:pPr>
                      <a:r>
                        <a:rPr lang="ru-RU" sz="600">
                          <a:effectLst/>
                        </a:rPr>
                        <a:t>Фото - выставка: «Мы играем дома», молодой педагог.</a:t>
                      </a:r>
                      <a:endParaRPr lang="ru-RU" sz="4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600"/>
                        </a:spcAft>
                        <a:buFont typeface="+mj-lt"/>
                        <a:buAutoNum type="arabicPeriod" startAt="8"/>
                      </a:pPr>
                      <a:r>
                        <a:rPr lang="ru-RU" sz="600">
                          <a:effectLst/>
                        </a:rPr>
                        <a:t>Итоговая диагностика, молодой педагог.</a:t>
                      </a:r>
                      <a:endParaRPr lang="ru-RU" sz="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604" marR="7826" marT="7826" marB="7826"/>
                </a:tc>
                <a:tc>
                  <a:txBody>
                    <a:bodyPr/>
                    <a:lstStyle/>
                    <a:p>
                      <a:r>
                        <a:rPr lang="ru-RU" sz="600">
                          <a:effectLst/>
                        </a:rPr>
                        <a:t>Апрель </a:t>
                      </a:r>
                      <a:endParaRPr lang="ru-RU" sz="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604" marR="7826" marT="7826" marB="7826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726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600"/>
                        </a:spcAft>
                        <a:buFont typeface="+mj-lt"/>
                        <a:buAutoNum type="arabicPeriod" startAt="8"/>
                      </a:pPr>
                      <a:r>
                        <a:rPr lang="ru-RU" sz="600">
                          <a:effectLst/>
                        </a:rPr>
                        <a:t>Итоговое родительское собрание, молодой педагог.</a:t>
                      </a:r>
                      <a:endParaRPr lang="ru-RU" sz="400">
                        <a:effectLst/>
                      </a:endParaRPr>
                    </a:p>
                    <a:p>
                      <a:pPr marL="342900" lvl="0" indent="-342900">
                        <a:buFont typeface="+mj-lt"/>
                        <a:buAutoNum type="arabicPeriod" startAt="8"/>
                      </a:pPr>
                      <a:r>
                        <a:rPr lang="ru-RU" sz="600">
                          <a:effectLst/>
                        </a:rPr>
                        <a:t>Представление опыта работы: оформление презентации, проведение открытого мероприятия, молодой педагог.</a:t>
                      </a:r>
                      <a:endParaRPr lang="ru-RU" sz="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604" marR="7826" marT="7826" marB="7826"/>
                </a:tc>
                <a:tc>
                  <a:txBody>
                    <a:bodyPr/>
                    <a:lstStyle/>
                    <a:p>
                      <a:r>
                        <a:rPr lang="ru-RU" sz="600" dirty="0">
                          <a:effectLst/>
                        </a:rPr>
                        <a:t>Май </a:t>
                      </a:r>
                      <a:endParaRPr lang="ru-RU" sz="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604" marR="7826" marT="7826" marB="7826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8215"/>
            <a:ext cx="9252520" cy="693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767209"/>
              </p:ext>
            </p:extLst>
          </p:nvPr>
        </p:nvGraphicFramePr>
        <p:xfrm>
          <a:off x="683568" y="188643"/>
          <a:ext cx="7776864" cy="63583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80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6021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работы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604" marR="7826" marT="7826" marB="782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Сроки</a:t>
                      </a:r>
                      <a:endParaRPr lang="ru-RU" sz="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604" marR="7826" marT="7826" marB="78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6081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Посещение молодым педагогом ОД наставника.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Изучение  развивающей методики «Логические блоки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Дьенеша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 молодым педагогом.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Оказание помощи в составлении перспективного плана работы по изучению и внедрению методики, плана по  самообразованию.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604" marR="7826" marT="7826" marB="7826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Сентябрь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604" marR="7826" marT="7826" marB="782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3841">
                <a:tc>
                  <a:txBody>
                    <a:bodyPr/>
                    <a:lstStyle/>
                    <a:p>
                      <a:pPr marL="228600" lvl="0" indent="-228600">
                        <a:spcAft>
                          <a:spcPts val="600"/>
                        </a:spcAft>
                        <a:buFont typeface="+mj-lt"/>
                        <a:buAutoNum type="arabicPeriod" startAt="4"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Разработать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инструментарий для  диагностики детей, провести первичную диагностику. Наставник и молодой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педагог.</a:t>
                      </a:r>
                      <a:endParaRPr lang="ru-RU" sz="105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lvl="0" indent="-228600">
                        <a:spcAft>
                          <a:spcPts val="600"/>
                        </a:spcAft>
                        <a:buFont typeface="+mj-lt"/>
                        <a:buAutoNum type="arabicPeriod" startAt="4"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Участие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молодого педагога  в  родительском собрании наставника. 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604" marR="7826" marT="7826" marB="7826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Октябрь 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604" marR="7826" marT="7826" marB="782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1496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Подготовка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совместное изготовление демонстрационного материала наставником и молодым педагогом.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7.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Консультация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«Игры с логическими блоками               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Дьенеша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для детей и родителей», наставник совместно с молодым педагогом.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lvl="0" indent="0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Изготовление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дидактических игр и картотеки для использования их в образовательной и свободной деятельности детей, наставник совместно с молодым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педагогом.</a:t>
                      </a:r>
                      <a:endParaRPr lang="ru-RU" sz="105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lvl="0" indent="0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  Папки – передвижки «Игры с блоками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Дьенеша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», молодой педагог.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604" marR="7826" marT="7826" marB="7826"/>
                </a:tc>
                <a:tc rowSpan="2"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Ноябрь 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Декабрь – январь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Февраль 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604" marR="7826" marT="7826" marB="782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9085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Самостоятельная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и руководство играми детей с логическими блоками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Дьенеша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молодой педагог.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lvl="0" indent="0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  Просмотр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конспекта наставником. Проведение образовательных предложений для целой группы молодым педагогом.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604" marR="7826" marT="7826" marB="7826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9415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  Подборка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 для детей и их родителей «Играем вместе», наставник совместно с молодым педагогом.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604" marR="7826" marT="7826" marB="7826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 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604" marR="7826" marT="7826" marB="7826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8595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  Фото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выставка: «Мы играем дома», молодой педагог.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lvl="0" indent="0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   Итоговая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диагностика, молодой педагог.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604" marR="7826" marT="7826" marB="7826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Апрель 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604" marR="7826" marT="7826" marB="7826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53841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ru-RU" sz="120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  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Итоговое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родительское собрание, молодой педагог.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ru-RU" sz="120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16.Представление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опыта работы: оформление презентации, проведение открытого мероприятия, молодой педагог.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604" marR="7826" marT="7826" marB="7826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Май </a:t>
                      </a:r>
                      <a:endParaRPr lang="ru-RU" sz="105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604" marR="7826" marT="7826" marB="7826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676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</TotalTime>
  <Words>633</Words>
  <Application>Microsoft Office PowerPoint</Application>
  <PresentationFormat>Экран (4:3)</PresentationFormat>
  <Paragraphs>134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Franklin Gothic Heavy</vt:lpstr>
      <vt:lpstr>Times New Roman</vt:lpstr>
      <vt:lpstr>Тема Office</vt:lpstr>
      <vt:lpstr>Конкурс  «К вершинам мастерства»  МДОУ Килачевский детский сад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Анюта</dc:creator>
  <cp:lastModifiedBy>PC</cp:lastModifiedBy>
  <cp:revision>57</cp:revision>
  <dcterms:created xsi:type="dcterms:W3CDTF">2015-02-18T12:31:24Z</dcterms:created>
  <dcterms:modified xsi:type="dcterms:W3CDTF">2024-08-28T08:39:36Z</dcterms:modified>
</cp:coreProperties>
</file>