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9" r:id="rId5"/>
    <p:sldId id="260" r:id="rId6"/>
    <p:sldId id="258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3" r:id="rId20"/>
    <p:sldId id="275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8F5D-DD02-4A80-AB1E-CADAA978501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A5C6-8CBA-4817-A892-64F63A4E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8F5D-DD02-4A80-AB1E-CADAA978501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A5C6-8CBA-4817-A892-64F63A4E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8F5D-DD02-4A80-AB1E-CADAA978501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A5C6-8CBA-4817-A892-64F63A4E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8F5D-DD02-4A80-AB1E-CADAA978501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A5C6-8CBA-4817-A892-64F63A4E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8F5D-DD02-4A80-AB1E-CADAA978501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A5C6-8CBA-4817-A892-64F63A4E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8F5D-DD02-4A80-AB1E-CADAA978501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A5C6-8CBA-4817-A892-64F63A4E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8F5D-DD02-4A80-AB1E-CADAA978501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A5C6-8CBA-4817-A892-64F63A4E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8F5D-DD02-4A80-AB1E-CADAA978501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A5C6-8CBA-4817-A892-64F63A4E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8F5D-DD02-4A80-AB1E-CADAA978501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A5C6-8CBA-4817-A892-64F63A4E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8F5D-DD02-4A80-AB1E-CADAA978501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A5C6-8CBA-4817-A892-64F63A4E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8F5D-DD02-4A80-AB1E-CADAA978501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A5C6-8CBA-4817-A892-64F63A4E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72326">
                <a:alpha val="78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F8F5D-DD02-4A80-AB1E-CADAA9785012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1A5C6-8CBA-4817-A892-64F63A4E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avtor/esaul194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9286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A72326"/>
                </a:solidFill>
              </a:rPr>
              <a:t>Великая Отечественная война</a:t>
            </a:r>
            <a:br>
              <a:rPr lang="ru-RU" sz="3600" b="1" dirty="0" smtClean="0">
                <a:solidFill>
                  <a:srgbClr val="A72326"/>
                </a:solidFill>
              </a:rPr>
            </a:br>
            <a:r>
              <a:rPr lang="ru-RU" sz="3600" b="1" dirty="0" smtClean="0">
                <a:solidFill>
                  <a:srgbClr val="A72326"/>
                </a:solidFill>
              </a:rPr>
              <a:t>в картинах советских и русских художников</a:t>
            </a:r>
            <a:endParaRPr lang="ru-RU" sz="3600" b="1" dirty="0">
              <a:solidFill>
                <a:srgbClr val="A72326"/>
              </a:solidFill>
            </a:endParaRPr>
          </a:p>
        </p:txBody>
      </p:sp>
      <p:pic>
        <p:nvPicPr>
          <p:cNvPr id="4" name="Рисунок 3" descr="Аколоск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928802"/>
            <a:ext cx="6000760" cy="36979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ло мира Щербако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957262"/>
            <a:ext cx="9144000" cy="5900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696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Борис Щербаков «Зло мира» 1945г.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ьмо с фронта Лактион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38250"/>
            <a:ext cx="8572500" cy="561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«Письмо с фронта» Александр </a:t>
            </a:r>
            <a:r>
              <a:rPr lang="ru-RU" dirty="0" err="1" smtClean="0"/>
              <a:t>Локтионов</a:t>
            </a:r>
            <a:r>
              <a:rPr lang="ru-RU" dirty="0" smtClean="0"/>
              <a:t>. </a:t>
            </a:r>
            <a:r>
              <a:rPr lang="ru-RU" dirty="0"/>
              <a:t>На картине всем известный сюжет. С фронта доставили письмо и вся семья радуется тому, что в очередной раз отстрочена смерть, что отец и муж здоров и жив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чной бой Усыпенк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272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15016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Фёдор </a:t>
            </a:r>
            <a:r>
              <a:rPr lang="ru-RU" sz="2800" dirty="0" err="1" smtClean="0"/>
              <a:t>Усыпенко</a:t>
            </a:r>
            <a:r>
              <a:rPr lang="ru-RU" sz="2800" dirty="0" smtClean="0"/>
              <a:t> «Ночной бой» 1957г. 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следняя граната Непринц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57364"/>
            <a:ext cx="7518069" cy="4874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42852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Ю.М. </a:t>
            </a:r>
            <a:r>
              <a:rPr lang="ru-RU" dirty="0" err="1" smtClean="0"/>
              <a:t>Непринцев</a:t>
            </a:r>
            <a:r>
              <a:rPr lang="ru-RU" dirty="0" smtClean="0"/>
              <a:t> «Последняя граната» Художник видел свою задачу в прославлении величия души человека, он хотел ответить на вопрос – почему в жестокой схватке с фашизмом советский народ одержал победу. В характеристике героев картины художник подчеркивает их самоотверженную смелость, моральную чистоту и непреклонное стремление моряков-черноморцев, защищающих Севастополь, не отступить ни на шаг.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сонов  Сестр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7858149" cy="6286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28652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М.И. Самсонов «Сестрица» 1957г.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0"/>
            <a:ext cx="264320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hlinkClick r:id="rId3"/>
              </a:rPr>
              <a:t>Иван </a:t>
            </a:r>
            <a:r>
              <a:rPr lang="ru-RU" sz="1600" b="1" i="1" dirty="0" err="1">
                <a:solidFill>
                  <a:schemeClr val="bg1"/>
                </a:solidFill>
                <a:hlinkClick r:id="rId3"/>
              </a:rPr>
              <a:t>Есаулков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Вспоминается поныне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Мне военная пора,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 войны той героиня –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Фронтовая медсестра.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Как отважно воевала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Эта девушка с врагом,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Как меня перевязала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Под противника огнём!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Рядом загорелась пушка –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Танк врага её подбил.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Повела меня подружка,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Перевязанного, в тыл,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Напрягая все силёнки,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Говоря: «Терпи, солдат!»,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А на шее у девчонки –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Мой тяжёлый автомат...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До сих пор мне часто снится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Тот тяжёлый, страшный бой,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 ведёт меня сестрица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Снова в тыл с передовой!..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асовой  Детство отменённое войно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1142984"/>
            <a:ext cx="7715272" cy="5533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7148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"</a:t>
            </a:r>
            <a:r>
              <a:rPr lang="ru-RU" sz="2400" dirty="0" smtClean="0"/>
              <a:t>Часовой. Детство отменённое войной". </a:t>
            </a:r>
            <a:r>
              <a:rPr lang="ru-RU" sz="2400" dirty="0" err="1" smtClean="0"/>
              <a:t>Толочко</a:t>
            </a:r>
            <a:r>
              <a:rPr lang="ru-RU" sz="2400" dirty="0" smtClean="0"/>
              <a:t> В.И.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раг остановлен Усыпен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272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Фёдор </a:t>
            </a:r>
            <a:r>
              <a:rPr lang="ru-RU" sz="2400" dirty="0" err="1" smtClean="0"/>
              <a:t>Усыпенко</a:t>
            </a:r>
            <a:r>
              <a:rPr lang="ru-RU" sz="2400" dirty="0" smtClean="0"/>
              <a:t> «Враг остановлен</a:t>
            </a:r>
            <a:r>
              <a:rPr lang="ru-RU" dirty="0" smtClean="0"/>
              <a:t>»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вести пропавший Горский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928670"/>
            <a:ext cx="6143668" cy="457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0826" y="214290"/>
            <a:ext cx="264317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Уж год считала, что она - вдова.</a:t>
            </a:r>
            <a:br>
              <a:rPr lang="ru-RU" sz="1400" dirty="0" smtClean="0"/>
            </a:br>
            <a:r>
              <a:rPr lang="ru-RU" sz="1400" dirty="0" smtClean="0"/>
              <a:t>И вот он неожиданно явился...</a:t>
            </a:r>
            <a:br>
              <a:rPr lang="ru-RU" sz="1400" dirty="0" smtClean="0"/>
            </a:br>
            <a:r>
              <a:rPr lang="ru-RU" sz="1400" dirty="0" smtClean="0"/>
              <a:t>Застряли комом нужные слова,</a:t>
            </a:r>
            <a:br>
              <a:rPr lang="ru-RU" sz="1400" dirty="0" smtClean="0"/>
            </a:br>
            <a:r>
              <a:rPr lang="ru-RU" sz="1400" dirty="0" smtClean="0"/>
              <a:t>А ведь недавно ночью ей приснился.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Так, видно, посылала знак судьба -</a:t>
            </a:r>
            <a:br>
              <a:rPr lang="ru-RU" sz="1400" dirty="0" smtClean="0"/>
            </a:br>
            <a:r>
              <a:rPr lang="ru-RU" sz="1400" dirty="0" smtClean="0"/>
              <a:t>Мол, потерпи, и будет в жизни счастье!</a:t>
            </a:r>
            <a:br>
              <a:rPr lang="ru-RU" sz="1400" dirty="0" smtClean="0"/>
            </a:br>
            <a:r>
              <a:rPr lang="ru-RU" sz="1400" dirty="0" smtClean="0"/>
              <a:t>Стоит теперь, вцепившись - так слаба -</a:t>
            </a:r>
            <a:br>
              <a:rPr lang="ru-RU" sz="1400" dirty="0" smtClean="0"/>
            </a:br>
            <a:r>
              <a:rPr lang="ru-RU" sz="1400" dirty="0" smtClean="0"/>
              <a:t>В него, кто безразлично-безучастен...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Он столько вынес, столько испытал,</a:t>
            </a:r>
            <a:br>
              <a:rPr lang="ru-RU" sz="1400" dirty="0" smtClean="0"/>
            </a:br>
            <a:r>
              <a:rPr lang="ru-RU" sz="1400" dirty="0" smtClean="0"/>
              <a:t>Что нету сил на радость и объятья.</a:t>
            </a:r>
            <a:br>
              <a:rPr lang="ru-RU" sz="1400" dirty="0" smtClean="0"/>
            </a:br>
            <a:r>
              <a:rPr lang="ru-RU" sz="1400" dirty="0" smtClean="0"/>
              <a:t>Он вырвался из ада, не пропал!</a:t>
            </a:r>
            <a:br>
              <a:rPr lang="ru-RU" sz="1400" dirty="0" smtClean="0"/>
            </a:br>
            <a:r>
              <a:rPr lang="ru-RU" sz="1400" dirty="0" smtClean="0"/>
              <a:t>Теперь совсем другие ждут занятья.</a:t>
            </a:r>
          </a:p>
          <a:p>
            <a:endParaRPr lang="ru-RU" sz="1400" dirty="0" smtClean="0"/>
          </a:p>
          <a:p>
            <a:r>
              <a:rPr lang="ru-RU" sz="1400" dirty="0" smtClean="0"/>
              <a:t>Стоят, как монумент, она и о он,</a:t>
            </a:r>
            <a:br>
              <a:rPr lang="ru-RU" sz="1400" dirty="0" smtClean="0"/>
            </a:br>
            <a:r>
              <a:rPr lang="ru-RU" sz="1400" dirty="0" smtClean="0"/>
              <a:t>Березам косы развевает ветер...</a:t>
            </a:r>
            <a:br>
              <a:rPr lang="ru-RU" sz="1400" dirty="0" smtClean="0"/>
            </a:br>
            <a:r>
              <a:rPr lang="ru-RU" sz="1400" dirty="0" smtClean="0"/>
              <a:t>Родная сторона и отчий дом </a:t>
            </a:r>
            <a:br>
              <a:rPr lang="ru-RU" sz="1400" dirty="0" smtClean="0"/>
            </a:br>
            <a:r>
              <a:rPr lang="ru-RU" sz="1400" dirty="0" smtClean="0"/>
              <a:t>И нет милее ничего на свете.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                          21.02.15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52434" y="58100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4834" y="428604"/>
            <a:ext cx="476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П. Горский «Без вести пропавший» 1946г.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беда Кривоного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692886"/>
            <a:ext cx="8072462" cy="5165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Наиболее известную картину ("Победа") П.А. Кривоногов написал, что называется, по горячим следам, в 1948 году. Побывавший свидетелем многих малых и больших сражений, награжденный орденом Красной Звезды и боевыми медалями художник в мае 1945-го присутствовал в Берлине на апофеозе великой стойкости советского солдата. За данную картину П.А. Кривоногову присудили Государственную премию СССР. 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питуляция Кривоного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71802" y="0"/>
            <a:ext cx="58025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000108"/>
            <a:ext cx="2786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Пётр Александрович   </a:t>
            </a:r>
          </a:p>
          <a:p>
            <a:r>
              <a:rPr lang="ru-RU" sz="2400" b="1" dirty="0" smtClean="0"/>
              <a:t>    Кривоногов «Капитуляция фашистских войск в Берлине» </a:t>
            </a:r>
          </a:p>
          <a:p>
            <a:r>
              <a:rPr lang="ru-RU" sz="2400" b="1" dirty="0" smtClean="0"/>
              <a:t>          1946 г.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4295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A72326"/>
                </a:solidFill>
              </a:rPr>
              <a:t>ЦЕЛИ</a:t>
            </a:r>
            <a:r>
              <a:rPr lang="ru-RU" sz="2000" b="1" dirty="0" smtClean="0">
                <a:solidFill>
                  <a:srgbClr val="A72326"/>
                </a:solidFill>
              </a:rPr>
              <a:t>:</a:t>
            </a:r>
          </a:p>
          <a:p>
            <a:r>
              <a:rPr lang="ru-RU" sz="2000" dirty="0" smtClean="0"/>
              <a:t>1. Расширять знания </a:t>
            </a:r>
            <a:r>
              <a:rPr lang="ru-RU" sz="2000" b="1" dirty="0" smtClean="0"/>
              <a:t>детей</a:t>
            </a:r>
            <a:r>
              <a:rPr lang="ru-RU" sz="2000" dirty="0" smtClean="0"/>
              <a:t> о художественных произведениях, которые рассказывают о </a:t>
            </a:r>
            <a:r>
              <a:rPr lang="ru-RU" sz="2000" b="1" dirty="0" smtClean="0"/>
              <a:t>Великой Отечественной Войне;</a:t>
            </a:r>
            <a:endParaRPr lang="ru-RU" sz="2000" dirty="0" smtClean="0"/>
          </a:p>
          <a:p>
            <a:r>
              <a:rPr lang="ru-RU" sz="2000" dirty="0" smtClean="0"/>
              <a:t>2. расширить знания детей о ВОВ;</a:t>
            </a:r>
          </a:p>
          <a:p>
            <a:r>
              <a:rPr lang="ru-RU" sz="2000" dirty="0" smtClean="0"/>
              <a:t>3. создавать условия для развития чувства патриотизма, творческих способностей, эмоциональной отзывчивости на произведения о ВОВ.</a:t>
            </a:r>
          </a:p>
          <a:p>
            <a:endParaRPr lang="ru-RU" sz="2000" dirty="0" smtClean="0"/>
          </a:p>
          <a:p>
            <a:r>
              <a:rPr lang="ru-RU" sz="2000" b="1" u="sng" dirty="0" smtClean="0">
                <a:solidFill>
                  <a:srgbClr val="A72326"/>
                </a:solidFill>
              </a:rPr>
              <a:t>ЗАДАЧИ:</a:t>
            </a:r>
          </a:p>
          <a:p>
            <a:r>
              <a:rPr lang="ru-RU" sz="2000" dirty="0" smtClean="0"/>
              <a:t>1. Познакомить детей с картинами художников о Великой Отечественной войне;</a:t>
            </a:r>
          </a:p>
          <a:p>
            <a:r>
              <a:rPr lang="ru-RU" sz="2000" dirty="0" smtClean="0"/>
              <a:t>2. Прививать интерес к истории; расширять представление о героизме народа;</a:t>
            </a:r>
          </a:p>
          <a:p>
            <a:r>
              <a:rPr lang="ru-RU" sz="2000" dirty="0" smtClean="0"/>
              <a:t>3. Воспитывать чувство любви и гордости за Родину, за подвиг, совершенный русским народом;</a:t>
            </a:r>
          </a:p>
          <a:p>
            <a:r>
              <a:rPr lang="ru-RU" sz="2000" dirty="0" smtClean="0"/>
              <a:t>4. Воспитывать уважительное отношение к старшему поколению.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бедители Антоно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9096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9322" y="857232"/>
            <a:ext cx="321467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sz="2000" dirty="0" smtClean="0"/>
              <a:t>Парад победы в 1945 году сам по себе просился на холсты художника Константина Антонова. На своей картине </a:t>
            </a:r>
            <a:r>
              <a:rPr lang="ru-RU" sz="2000" b="1" dirty="0" smtClean="0"/>
              <a:t>«Победители» </a:t>
            </a:r>
            <a:r>
              <a:rPr lang="ru-RU" sz="2000" dirty="0" smtClean="0"/>
              <a:t>он изобразил советских солдат, бросающих вражеские знамёна, которые никогда не будут подняты.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7358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Мир не должен забывать ужасы войны, разлуку, страдания и смерть миллионов. Это было бы преступлением перед павшими, преступлением перед будущим, мы должны помнить о войне, о героизме и мужестве, прошедших ее дорогами, бороться за мир — обязанность всех живущих на Земле, поэтому одной из важнейших тем нашей литературы является тема подвига советского народа в Великой Отечественной войне.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2400" dirty="0" smtClean="0"/>
              <a:t>Великая </a:t>
            </a:r>
            <a:r>
              <a:rPr lang="ru-RU" sz="2400" dirty="0"/>
              <a:t>Отечественная война – одна из самых ярких и трагических страниц в истории нашей страны. Война стала страшным испытанием для всего советского народа. Испытанием мужества, стойкости, сплоченности и героизма. Выстоять в противоборстве с мощнейшей из развитых стран того времени – фашистской Германией - стало возможным только ценой огромного напряжения сил и величайших жертв</a:t>
            </a:r>
            <a:r>
              <a:rPr lang="ru-RU" sz="2400" dirty="0" smtClean="0"/>
              <a:t>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</a:t>
            </a:r>
            <a:r>
              <a:rPr lang="ru-RU" sz="2400" dirty="0"/>
              <a:t>Чувство оптимизма и веры в победу укреплялось искусством. Вера в победу помогала мастерам на протяжении четырех лет войны создавать яркие произведения изобразительного искусства. «Искусство помогает воевать»,- говорили художникам партизаны.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лина мать зовё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4"/>
            <a:ext cx="7334280" cy="5500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Графика.</a:t>
            </a:r>
            <a:endParaRPr lang="ru-RU" dirty="0"/>
          </a:p>
          <a:p>
            <a:r>
              <a:rPr lang="ru-RU" dirty="0"/>
              <a:t>Плакат Великой Отечественной войны — одно из самых запоминающихся и ярких художественных событий культуры ХХ века.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ков  Климашин Отстоим Москув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0"/>
            <a:ext cx="48912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071546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Н.Н</a:t>
            </a:r>
            <a:r>
              <a:rPr lang="ru-RU" sz="2400" b="1" dirty="0"/>
              <a:t>. Жуков. </a:t>
            </a:r>
            <a:endParaRPr lang="ru-RU" sz="2400" b="1" dirty="0" smtClean="0"/>
          </a:p>
          <a:p>
            <a:r>
              <a:rPr lang="ru-RU" sz="2400" b="1" dirty="0" smtClean="0"/>
              <a:t>   В.С</a:t>
            </a:r>
            <a:r>
              <a:rPr lang="ru-RU" sz="2400" b="1" dirty="0"/>
              <a:t>. </a:t>
            </a:r>
            <a:r>
              <a:rPr lang="ru-RU" sz="2400" b="1" dirty="0" err="1"/>
              <a:t>Климашин</a:t>
            </a:r>
            <a:r>
              <a:rPr lang="ru-RU" sz="2400" b="1" dirty="0"/>
              <a:t>. </a:t>
            </a:r>
            <a:r>
              <a:rPr lang="ru-RU" sz="2400" b="1" dirty="0" smtClean="0"/>
              <a:t>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Отстоим </a:t>
            </a:r>
            <a:r>
              <a:rPr lang="ru-RU" sz="2400" b="1" dirty="0"/>
              <a:t>Москву! </a:t>
            </a:r>
            <a:r>
              <a:rPr lang="ru-RU" sz="2400" b="1" dirty="0" smtClean="0"/>
              <a:t>      </a:t>
            </a:r>
          </a:p>
          <a:p>
            <a:r>
              <a:rPr lang="ru-RU" sz="2400" b="1" dirty="0" smtClean="0"/>
              <a:t>    Плакат.     1941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ький хлеб Михайлов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1"/>
            <a:ext cx="8572560" cy="4929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429265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А.С. Михайлов. Горький хлеб. 1981</a:t>
            </a:r>
            <a:endParaRPr lang="ru-RU" dirty="0"/>
          </a:p>
          <a:p>
            <a:r>
              <a:rPr lang="ru-RU" dirty="0"/>
              <a:t>О детях войны создано немало произведений. Художник </a:t>
            </a:r>
            <a:r>
              <a:rPr lang="ru-RU" dirty="0" smtClean="0"/>
              <a:t>– </a:t>
            </a:r>
            <a:r>
              <a:rPr lang="ru-RU" dirty="0" err="1" smtClean="0"/>
              <a:t>грековец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А. Михайлов в картине как бы подводит нас к тяжкой судьбе детей войны.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колоск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"/>
            <a:ext cx="6472829" cy="5301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286388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С.В.Герасимов</a:t>
            </a:r>
            <a:r>
              <a:rPr lang="ru-RU" b="1" dirty="0"/>
              <a:t>. Мать партизана. 1943.</a:t>
            </a:r>
            <a:endParaRPr lang="ru-RU" dirty="0"/>
          </a:p>
          <a:p>
            <a:r>
              <a:rPr lang="ru-RU" dirty="0"/>
              <a:t>В 1943 году Сергей Васильевич Герасимов начал писать картину Центральная фигура картины Герасимова советская женщина. Ее не могут запугать фашистские изверги. За нею стоит родная земля, опаленная и оскверненная врагами, но не сломленная, не покоренная.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 Родину Широко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428604"/>
            <a:ext cx="6746287" cy="592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0892" y="785794"/>
            <a:ext cx="2000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Пётр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Широков</a:t>
            </a:r>
          </a:p>
          <a:p>
            <a:r>
              <a:rPr lang="ru-RU" sz="2400" dirty="0" smtClean="0"/>
              <a:t>«За Родину!»</a:t>
            </a:r>
          </a:p>
          <a:p>
            <a:endParaRPr lang="ru-RU" sz="2400" dirty="0" smtClean="0"/>
          </a:p>
          <a:p>
            <a:r>
              <a:rPr lang="ru-RU" sz="2400" dirty="0" smtClean="0"/>
              <a:t>    картина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написана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в </a:t>
            </a:r>
          </a:p>
          <a:p>
            <a:r>
              <a:rPr lang="ru-RU" sz="2400" dirty="0" smtClean="0"/>
              <a:t>  июне 1942 г.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рона Севастополя Дейне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4290"/>
            <a:ext cx="9144000" cy="4607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000636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Дейнека. Картина </a:t>
            </a:r>
            <a:r>
              <a:rPr lang="ru-RU" dirty="0"/>
              <a:t>представляет </a:t>
            </a:r>
            <a:r>
              <a:rPr lang="ru-RU" dirty="0" smtClean="0"/>
              <a:t>символическое </a:t>
            </a:r>
            <a:r>
              <a:rPr lang="ru-RU" dirty="0"/>
              <a:t>изображение столкновения двух непримиримых сил на руинах горящего города: богатырские фигуры советских моряков в нарочито белоснежных робах против надвигающейся темно-серой, почти безликой массы захватчиков. Динамику и драматизм композиции определяет центральная фигура матроса в последнем отчаянном броске на геометрически точный ряд вражеских штыков.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588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Великая Отечественная война в картинах советских и русских художников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в картинах советских и русских художников</dc:title>
  <dc:creator>F5RL</dc:creator>
  <cp:lastModifiedBy>PC</cp:lastModifiedBy>
  <cp:revision>17</cp:revision>
  <dcterms:created xsi:type="dcterms:W3CDTF">2017-02-12T07:50:24Z</dcterms:created>
  <dcterms:modified xsi:type="dcterms:W3CDTF">2025-04-25T06:27:27Z</dcterms:modified>
</cp:coreProperties>
</file>