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3"/>
  </p:notesMasterIdLst>
  <p:sldIdLst>
    <p:sldId id="260" r:id="rId2"/>
    <p:sldId id="257" r:id="rId3"/>
    <p:sldId id="262" r:id="rId4"/>
    <p:sldId id="258" r:id="rId5"/>
    <p:sldId id="259" r:id="rId6"/>
    <p:sldId id="261" r:id="rId7"/>
    <p:sldId id="266" r:id="rId8"/>
    <p:sldId id="268" r:id="rId9"/>
    <p:sldId id="267" r:id="rId10"/>
    <p:sldId id="265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63" r:id="rId21"/>
    <p:sldId id="26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36F9D-4551-40CF-A169-1E724FD95743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00BAB-0989-41EA-BC32-5FD7D9185A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362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EE19D-EB7B-4728-94D8-8C43DB852EC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751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EE19D-EB7B-4728-94D8-8C43DB852EC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746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01D2C911-3878-406F-A9B7-A82DD445B96B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02AA82CF-1310-421A-B7AF-344269B9C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435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C911-3878-406F-A9B7-A82DD445B96B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A82CF-1310-421A-B7AF-344269B9C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858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1D2C911-3878-406F-A9B7-A82DD445B96B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02AA82CF-1310-421A-B7AF-344269B9C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395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C911-3878-406F-A9B7-A82DD445B96B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A82CF-1310-421A-B7AF-344269B9C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6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1D2C911-3878-406F-A9B7-A82DD445B96B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02AA82CF-1310-421A-B7AF-344269B9C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108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1D2C911-3878-406F-A9B7-A82DD445B96B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02AA82CF-1310-421A-B7AF-344269B9C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522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1D2C911-3878-406F-A9B7-A82DD445B96B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02AA82CF-1310-421A-B7AF-344269B9C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819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C911-3878-406F-A9B7-A82DD445B96B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A82CF-1310-421A-B7AF-344269B9C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537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1D2C911-3878-406F-A9B7-A82DD445B96B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02AA82CF-1310-421A-B7AF-344269B9C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717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C911-3878-406F-A9B7-A82DD445B96B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A82CF-1310-421A-B7AF-344269B9C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105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1D2C911-3878-406F-A9B7-A82DD445B96B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02AA82CF-1310-421A-B7AF-344269B9C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967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2C911-3878-406F-A9B7-A82DD445B96B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A82CF-1310-421A-B7AF-344269B9C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386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2390988"/>
          </a:xfrm>
        </p:spPr>
        <p:txBody>
          <a:bodyPr>
            <a:normAutofit/>
          </a:bodyPr>
          <a:lstStyle/>
          <a:p>
            <a:r>
              <a:rPr lang="ru-RU" dirty="0" smtClean="0"/>
              <a:t>Педагогический </a:t>
            </a:r>
            <a:r>
              <a:rPr lang="ru-RU" dirty="0" smtClean="0"/>
              <a:t>совет</a:t>
            </a:r>
            <a:br>
              <a:rPr lang="ru-RU" dirty="0" smtClean="0"/>
            </a:br>
            <a:r>
              <a:rPr lang="ru-RU" b="1" i="1" dirty="0" smtClean="0"/>
              <a:t>«</a:t>
            </a:r>
            <a:r>
              <a:rPr lang="ru-RU" b="1" i="1" dirty="0"/>
              <a:t>Думать по-новому, работать творчески».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5054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H="1">
            <a:off x="228600" y="298938"/>
            <a:ext cx="17585" cy="63128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25315" y="281327"/>
            <a:ext cx="115530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1878408" y="395627"/>
            <a:ext cx="0" cy="62161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28600" y="6611815"/>
            <a:ext cx="116498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11878408" y="298938"/>
            <a:ext cx="0" cy="23739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46185" y="298938"/>
            <a:ext cx="1163222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228600" y="298938"/>
            <a:ext cx="17585" cy="631287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28599" y="6611815"/>
            <a:ext cx="1164980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1878408" y="281327"/>
            <a:ext cx="0" cy="63304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195754" y="536331"/>
            <a:ext cx="9557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III. Аттестация педагогических работников в целях установления первой и высшей квалификационной категории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7442" y="1367328"/>
            <a:ext cx="1067386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Аттестация педагогических работников в целях установления первой или высшей кв. категории проводится </a:t>
            </a:r>
            <a:r>
              <a:rPr lang="ru-RU" sz="24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 ЖЕЛАНИЮ</a:t>
            </a:r>
          </a:p>
          <a:p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основании заявления по установленной форме. Заявление подается: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b="1" i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аттестационную комиссию (в Министерство образования и молодежной политики Свердловской области);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b="1" i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 почте письмом с уведомлением о вручении и заверенной подписью педагогического работника;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b="1" i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Единый портал государственных и муниципальных услуг.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ru-RU" b="1" i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Решение аттестационной комиссии вступает в силу со дня его вынесения и является основанием для дифференцированной оплаты труда. (п. 39);</a:t>
            </a:r>
          </a:p>
          <a:p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основании распорядительного акта работодатель вносит запись в трудовую книжку</a:t>
            </a:r>
          </a:p>
        </p:txBody>
      </p:sp>
    </p:spTree>
    <p:extLst>
      <p:ext uri="{BB962C8B-B14F-4D97-AF65-F5344CB8AC3E}">
        <p14:creationId xmlns:p14="http://schemas.microsoft.com/office/powerpoint/2010/main" val="1180512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02BE03-439D-4900-AE5F-9668EDC06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301841" y="3098307"/>
            <a:ext cx="4138274" cy="49339"/>
          </a:xfrm>
        </p:spPr>
        <p:txBody>
          <a:bodyPr>
            <a:noAutofit/>
          </a:bodyPr>
          <a:lstStyle/>
          <a:p>
            <a:r>
              <a:rPr lang="ru-RU"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Приложение N 4</a:t>
            </a:r>
            <a:br>
              <a:rPr lang="ru-RU"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 Административному регламенту</a:t>
            </a:r>
            <a:br>
              <a:rPr lang="ru-RU"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предоставления Министерством образования</a:t>
            </a:r>
            <a:br>
              <a:rPr lang="ru-RU"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 молодежной политики Свердловской области</a:t>
            </a:r>
            <a:br>
              <a:rPr lang="ru-RU"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государственной услуги "Аттестация педагогических работников организаций, осуществляющих образовательную деятельность и находящихся в ведении субъекта Российской Федерации, педагогических работников муниципальных и частных организаций, осуществляющих образовательную деятельность"</a:t>
            </a:r>
            <a:br>
              <a:rPr lang="ru-RU"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(с изменениями от 29 июня 2023 г.)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FC3873D-C961-40A5-B89C-BA5C47BF31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710" t="12927" r="28846" b="8525"/>
          <a:stretch/>
        </p:blipFill>
        <p:spPr>
          <a:xfrm>
            <a:off x="6551720" y="178126"/>
            <a:ext cx="4660777" cy="6548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AB361F-72E9-4D91-860D-F8C813738E28}"/>
              </a:ext>
            </a:extLst>
          </p:cNvPr>
          <p:cNvSpPr txBox="1"/>
          <p:nvPr/>
        </p:nvSpPr>
        <p:spPr>
          <a:xfrm>
            <a:off x="649265" y="5302786"/>
            <a:ext cx="4573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Заявление рассматривается аттестационной комиссией в срок не более 30 календарных дней со дня его получения (п. 31)</a:t>
            </a:r>
          </a:p>
        </p:txBody>
      </p:sp>
    </p:spTree>
    <p:extLst>
      <p:ext uri="{BB962C8B-B14F-4D97-AF65-F5344CB8AC3E}">
        <p14:creationId xmlns:p14="http://schemas.microsoft.com/office/powerpoint/2010/main" val="1417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0D84FBF-0F99-452C-A13C-7FCDBBEDDE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610" t="9662" r="1646" b="25663"/>
          <a:stretch/>
        </p:blipFill>
        <p:spPr>
          <a:xfrm>
            <a:off x="666384" y="910130"/>
            <a:ext cx="11040577" cy="5077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4942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72FA7E1-ECA3-4EDD-B3D3-1E6B7924AA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642" t="8221" r="339" b="3572"/>
          <a:stretch/>
        </p:blipFill>
        <p:spPr>
          <a:xfrm>
            <a:off x="74086" y="73137"/>
            <a:ext cx="8682257" cy="4252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F7FA09A-D36A-4343-981A-02879A0D32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7" t="8269" r="1" b="4264"/>
          <a:stretch/>
        </p:blipFill>
        <p:spPr>
          <a:xfrm>
            <a:off x="2041864" y="683580"/>
            <a:ext cx="8682257" cy="42956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D4C21ED-47C1-4EBA-BE1D-8AEB4D0D18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6" t="9500" b="4078"/>
          <a:stretch/>
        </p:blipFill>
        <p:spPr>
          <a:xfrm>
            <a:off x="3435657" y="2556767"/>
            <a:ext cx="8682257" cy="4228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94975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31231B-CD44-4F1D-ABD2-B46A62C423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" t="9299" b="4207"/>
          <a:stretch/>
        </p:blipFill>
        <p:spPr>
          <a:xfrm>
            <a:off x="479393" y="435006"/>
            <a:ext cx="11595482" cy="56550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36134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EF8341-BB60-471E-A60B-BA8670E0B3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20" t="23947" r="29078" b="4207"/>
          <a:stretch/>
        </p:blipFill>
        <p:spPr>
          <a:xfrm>
            <a:off x="6779933" y="142043"/>
            <a:ext cx="5164978" cy="66049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55AE3F7-857C-4263-BB54-B078FE948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417" y="256559"/>
            <a:ext cx="4785775" cy="28470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2ECF283-ABC3-480D-A426-AE6DDC2CA11B}"/>
              </a:ext>
            </a:extLst>
          </p:cNvPr>
          <p:cNvSpPr txBox="1"/>
          <p:nvPr/>
        </p:nvSpPr>
        <p:spPr>
          <a:xfrm>
            <a:off x="1065320" y="3861786"/>
            <a:ext cx="50957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Педагогический работник имеет право не позднее чем за 5 рабочих дней до проведения заседания аттестационной комиссии направить в аттестационную комиссию дополнительные сведения, характеризующие их профессиональную деятельность (п. 31)</a:t>
            </a:r>
          </a:p>
        </p:txBody>
      </p:sp>
    </p:spTree>
    <p:extLst>
      <p:ext uri="{BB962C8B-B14F-4D97-AF65-F5344CB8AC3E}">
        <p14:creationId xmlns:p14="http://schemas.microsoft.com/office/powerpoint/2010/main" val="301520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63217" y="116647"/>
            <a:ext cx="11065565" cy="1325563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Порядок аттестации педагогических работников организаций, осуществляющих педагогическую деятельность </a:t>
            </a:r>
            <a:br>
              <a:rPr lang="ru-RU" sz="2400" dirty="0">
                <a:latin typeface="Arial Black" panose="020B0A04020102020204" pitchFamily="34" charset="0"/>
              </a:rPr>
            </a:br>
            <a:r>
              <a:rPr lang="ru-RU" sz="2400" dirty="0">
                <a:latin typeface="Arial Black" panose="020B0A04020102020204" pitchFamily="34" charset="0"/>
              </a:rPr>
              <a:t>(приказ Минпрсвещения России от 24.03.2023г. № 196)</a:t>
            </a:r>
            <a:br>
              <a:rPr lang="ru-RU" sz="2400" dirty="0">
                <a:latin typeface="Arial Black" panose="020B0A04020102020204" pitchFamily="34" charset="0"/>
              </a:rPr>
            </a:br>
            <a:endParaRPr lang="ru-RU" sz="2400" dirty="0">
              <a:latin typeface="Arial Black" panose="020B0A04020102020204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4180301"/>
              </p:ext>
            </p:extLst>
          </p:nvPr>
        </p:nvGraphicFramePr>
        <p:xfrm>
          <a:off x="139368" y="482154"/>
          <a:ext cx="11913262" cy="5645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391">
                  <a:extLst>
                    <a:ext uri="{9D8B030D-6E8A-4147-A177-3AD203B41FA5}">
                      <a16:colId xmlns:a16="http://schemas.microsoft.com/office/drawing/2014/main" val="4087412680"/>
                    </a:ext>
                  </a:extLst>
                </a:gridCol>
                <a:gridCol w="2636744">
                  <a:extLst>
                    <a:ext uri="{9D8B030D-6E8A-4147-A177-3AD203B41FA5}">
                      <a16:colId xmlns:a16="http://schemas.microsoft.com/office/drawing/2014/main" val="3046581160"/>
                    </a:ext>
                  </a:extLst>
                </a:gridCol>
                <a:gridCol w="2636744">
                  <a:extLst>
                    <a:ext uri="{9D8B030D-6E8A-4147-A177-3AD203B41FA5}">
                      <a16:colId xmlns:a16="http://schemas.microsoft.com/office/drawing/2014/main" val="1209033251"/>
                    </a:ext>
                  </a:extLst>
                </a:gridCol>
                <a:gridCol w="2636744">
                  <a:extLst>
                    <a:ext uri="{9D8B030D-6E8A-4147-A177-3AD203B41FA5}">
                      <a16:colId xmlns:a16="http://schemas.microsoft.com/office/drawing/2014/main" val="3022018726"/>
                    </a:ext>
                  </a:extLst>
                </a:gridCol>
                <a:gridCol w="2636744">
                  <a:extLst>
                    <a:ext uri="{9D8B030D-6E8A-4147-A177-3AD203B41FA5}">
                      <a16:colId xmlns:a16="http://schemas.microsoft.com/office/drawing/2014/main" val="2622324603"/>
                    </a:ext>
                  </a:extLst>
                </a:gridCol>
                <a:gridCol w="877895">
                  <a:extLst>
                    <a:ext uri="{9D8B030D-6E8A-4147-A177-3AD203B41FA5}">
                      <a16:colId xmlns:a16="http://schemas.microsoft.com/office/drawing/2014/main" val="2735138490"/>
                    </a:ext>
                  </a:extLst>
                </a:gridCol>
              </a:tblGrid>
              <a:tr h="40355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1КК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ВКК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Педагог-методист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Педагог-наставник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9132658"/>
                  </a:ext>
                </a:extLst>
              </a:tr>
              <a:tr h="403552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Аттестация проводится по желанию педагогического работника на основания</a:t>
                      </a:r>
                      <a:r>
                        <a:rPr lang="ru-RU" sz="1600" baseline="0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заявления, поданного в АК</a:t>
                      </a:r>
                      <a:r>
                        <a:rPr lang="ru-RU" sz="1600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З0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к. дней</a:t>
                      </a:r>
                      <a:endParaRPr lang="ru-RU" sz="16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0623775"/>
                  </a:ext>
                </a:extLst>
              </a:tr>
              <a:tr h="403552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Нет КК, СЗД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1КК,ВКК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ВКК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ВКК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2897582"/>
                  </a:ext>
                </a:extLst>
              </a:tr>
              <a:tr h="403552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4.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Сведения об уровне образования (квалификации)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4725503"/>
                  </a:ext>
                </a:extLst>
              </a:tr>
              <a:tr h="1008879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5.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Результаты профессиональной</a:t>
                      </a:r>
                      <a:r>
                        <a:rPr lang="ru-RU" sz="1600" baseline="0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деятельности в организации</a:t>
                      </a:r>
                      <a:endParaRPr lang="ru-RU" sz="16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Результаты профессиональной деятельности, связанной</a:t>
                      </a:r>
                      <a:r>
                        <a:rPr lang="ru-RU" sz="1600" baseline="0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с методической работой, наставничеством</a:t>
                      </a:r>
                      <a:endParaRPr lang="ru-RU" sz="16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505102"/>
                  </a:ext>
                </a:extLst>
              </a:tr>
              <a:tr h="706215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6.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Сведения об имеющихся квалификационных категориях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Сведения об имеющейся высшей квалификационной категории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7969983"/>
                  </a:ext>
                </a:extLst>
              </a:tr>
              <a:tr h="504440">
                <a:tc rowSpan="2">
                  <a:txBody>
                    <a:bodyPr/>
                    <a:lstStyle/>
                    <a:p>
                      <a:r>
                        <a:rPr lang="ru-RU" sz="1600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7.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Должность, по которой желает пройти аттестацию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Сведения о квалификационной категории по которой желает пройти аттестацию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b="1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1159751"/>
                  </a:ext>
                </a:extLst>
              </a:tr>
              <a:tr h="5044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>
                          <a:solidFill>
                            <a:srgbClr val="FF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НОВОЕ</a:t>
                      </a:r>
                      <a:r>
                        <a:rPr lang="ru-RU" sz="1600" b="1" i="0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Ходатайство работодателя</a:t>
                      </a:r>
                    </a:p>
                    <a:p>
                      <a:pPr algn="ctr"/>
                      <a:endParaRPr lang="ru-RU" sz="1600" b="1" i="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717490"/>
                  </a:ext>
                </a:extLst>
              </a:tr>
              <a:tr h="504440">
                <a:tc>
                  <a:txBody>
                    <a:bodyPr/>
                    <a:lstStyle/>
                    <a:p>
                      <a:endParaRPr lang="ru-RU" sz="16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>
                          <a:solidFill>
                            <a:srgbClr val="FF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Педагогическому работнику, имеющему 1КК, при </a:t>
                      </a:r>
                    </a:p>
                    <a:p>
                      <a:pPr algn="ctr"/>
                      <a:r>
                        <a:rPr lang="ru-RU" sz="1400" b="1" i="1" dirty="0">
                          <a:solidFill>
                            <a:srgbClr val="FF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отказе в установлении ВКК </a:t>
                      </a:r>
                    </a:p>
                    <a:p>
                      <a:pPr algn="ctr"/>
                      <a:r>
                        <a:rPr lang="ru-RU" sz="1400" b="1" i="1" dirty="0">
                          <a:solidFill>
                            <a:srgbClr val="FF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за ним сохраняется </a:t>
                      </a:r>
                    </a:p>
                    <a:p>
                      <a:pPr algn="ctr"/>
                      <a:r>
                        <a:rPr lang="ru-RU" sz="1400" b="1" i="1" dirty="0">
                          <a:solidFill>
                            <a:srgbClr val="FF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 КК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1600" b="1" i="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6517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2766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63217" y="116647"/>
            <a:ext cx="11065565" cy="1325563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Порядок аттестации педагогических работников организаций, осуществляющих педагогическую деятельность </a:t>
            </a:r>
            <a:br>
              <a:rPr lang="ru-RU" sz="2400" dirty="0">
                <a:latin typeface="Arial Black" panose="020B0A04020102020204" pitchFamily="34" charset="0"/>
              </a:rPr>
            </a:br>
            <a:r>
              <a:rPr lang="ru-RU" sz="2400" dirty="0">
                <a:latin typeface="Arial Black" panose="020B0A04020102020204" pitchFamily="34" charset="0"/>
              </a:rPr>
              <a:t>(приказ Минпрсвещения России от 24.03.2023г. № 196)</a:t>
            </a:r>
            <a:br>
              <a:rPr lang="ru-RU" sz="2400" dirty="0">
                <a:latin typeface="Arial Black" panose="020B0A04020102020204" pitchFamily="34" charset="0"/>
              </a:rPr>
            </a:br>
            <a:endParaRPr lang="ru-RU" sz="2400" dirty="0">
              <a:latin typeface="Arial Black" panose="020B0A04020102020204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/>
          </p:nvPr>
        </p:nvGraphicFramePr>
        <p:xfrm>
          <a:off x="146657" y="1229500"/>
          <a:ext cx="11933584" cy="4888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224">
                  <a:extLst>
                    <a:ext uri="{9D8B030D-6E8A-4147-A177-3AD203B41FA5}">
                      <a16:colId xmlns:a16="http://schemas.microsoft.com/office/drawing/2014/main" val="4087412680"/>
                    </a:ext>
                  </a:extLst>
                </a:gridCol>
                <a:gridCol w="2641242">
                  <a:extLst>
                    <a:ext uri="{9D8B030D-6E8A-4147-A177-3AD203B41FA5}">
                      <a16:colId xmlns:a16="http://schemas.microsoft.com/office/drawing/2014/main" val="3046581160"/>
                    </a:ext>
                  </a:extLst>
                </a:gridCol>
                <a:gridCol w="2641242">
                  <a:extLst>
                    <a:ext uri="{9D8B030D-6E8A-4147-A177-3AD203B41FA5}">
                      <a16:colId xmlns:a16="http://schemas.microsoft.com/office/drawing/2014/main" val="1209033251"/>
                    </a:ext>
                  </a:extLst>
                </a:gridCol>
                <a:gridCol w="2641242">
                  <a:extLst>
                    <a:ext uri="{9D8B030D-6E8A-4147-A177-3AD203B41FA5}">
                      <a16:colId xmlns:a16="http://schemas.microsoft.com/office/drawing/2014/main" val="3022018726"/>
                    </a:ext>
                  </a:extLst>
                </a:gridCol>
                <a:gridCol w="2641242">
                  <a:extLst>
                    <a:ext uri="{9D8B030D-6E8A-4147-A177-3AD203B41FA5}">
                      <a16:colId xmlns:a16="http://schemas.microsoft.com/office/drawing/2014/main" val="2622324603"/>
                    </a:ext>
                  </a:extLst>
                </a:gridCol>
                <a:gridCol w="879392">
                  <a:extLst>
                    <a:ext uri="{9D8B030D-6E8A-4147-A177-3AD203B41FA5}">
                      <a16:colId xmlns:a16="http://schemas.microsoft.com/office/drawing/2014/main" val="2735138490"/>
                    </a:ext>
                  </a:extLst>
                </a:gridCol>
              </a:tblGrid>
              <a:tr h="24370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1КК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ВКК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Педагог-методист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Педагог-наставник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9132658"/>
                  </a:ext>
                </a:extLst>
              </a:tr>
              <a:tr h="499052">
                <a:tc>
                  <a:txBody>
                    <a:bodyPr/>
                    <a:lstStyle/>
                    <a:p>
                      <a:r>
                        <a:rPr lang="ru-RU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8.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Требования п 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Требования п. 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Требования п.50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Требования п. 51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60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к. дней</a:t>
                      </a:r>
                      <a:endParaRPr lang="ru-RU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endParaRPr lang="ru-RU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666962"/>
                  </a:ext>
                </a:extLst>
              </a:tr>
              <a:tr h="499052">
                <a:tc>
                  <a:txBody>
                    <a:bodyPr/>
                    <a:lstStyle/>
                    <a:p>
                      <a:r>
                        <a:rPr lang="ru-RU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Аттестация с учетом  всестороннего анализа профессиональной деятельности проведенного специалистами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Не оценивается специалистами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670661"/>
                  </a:ext>
                </a:extLst>
              </a:tr>
              <a:tr h="499052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</a:t>
                      </a:r>
                      <a:r>
                        <a:rPr lang="ru-RU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rgbClr val="FF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НОВОЕ</a:t>
                      </a:r>
                      <a:r>
                        <a:rPr lang="ru-RU" dirty="0">
                          <a:solidFill>
                            <a:srgbClr val="FF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Аттестации педагогов, имеющего государственные награды, ведомственные знаки отличия, почетные звания, полученные за достижения в педагогической деятельности, либо являющиеся призерами конкурсов профессионального мастерства педагогических работников, в целях установления первой или высшей квалификационной категории осуществляется на основе подтверждающих сведений. </a:t>
                      </a:r>
                    </a:p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Оценка деятельности проводится аттестационной комиссией на основании ходатайства работодателя, а также показателей характеризующих дополнительную деятельность педагогических работников, направленную на совершенствование методической работы или наставничества непосредственно в образовательной организации, не входящую в должностные обязанности по занимаемой в организации должности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8886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2695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0F236C-A6AB-4F73-809E-32953A6234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5" t="12168" r="28276" b="8997"/>
          <a:stretch/>
        </p:blipFill>
        <p:spPr>
          <a:xfrm>
            <a:off x="679141" y="763480"/>
            <a:ext cx="4110362" cy="5600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7E25A0C-1167-4375-8432-86A760A52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19" y="63285"/>
            <a:ext cx="3480047" cy="700195"/>
          </a:xfrm>
        </p:spPr>
        <p:txBody>
          <a:bodyPr>
            <a:noAutofit/>
          </a:bodyPr>
          <a:lstStyle/>
          <a:p>
            <a:r>
              <a:rPr lang="ru-RU" sz="11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Приложение N 1</a:t>
            </a:r>
            <a:br>
              <a:rPr lang="ru-RU" sz="11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1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 Регламенту работы аттестационной комиссии Министерства образования и молодежной политики Свердловской области(от 17.03.2023 № 369-д)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D5BF427-5F62-49A3-AC9B-D8463CB43E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829" t="13722" r="28787" b="7054"/>
          <a:stretch/>
        </p:blipFill>
        <p:spPr>
          <a:xfrm>
            <a:off x="6840244" y="726680"/>
            <a:ext cx="4110362" cy="58365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A949649-DCF1-43C5-8E8E-EA0608A09D3B}"/>
              </a:ext>
            </a:extLst>
          </p:cNvPr>
          <p:cNvSpPr txBox="1"/>
          <p:nvPr/>
        </p:nvSpPr>
        <p:spPr>
          <a:xfrm>
            <a:off x="4643021" y="2982898"/>
            <a:ext cx="2343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2018169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96EA76-53EE-4249-BBA5-BEBB15F7A1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54" t="10873" r="8981" b="24142"/>
          <a:stretch/>
        </p:blipFill>
        <p:spPr>
          <a:xfrm>
            <a:off x="346143" y="1698023"/>
            <a:ext cx="6214370" cy="3347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E05644D1-5FFA-4FBA-9E2F-F85037CFF8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3757" t="9050" r="6812" b="8118"/>
          <a:stretch/>
        </p:blipFill>
        <p:spPr>
          <a:xfrm>
            <a:off x="6626212" y="2710433"/>
            <a:ext cx="5228437" cy="35128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94091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5149205"/>
          </a:xfrm>
        </p:spPr>
        <p:txBody>
          <a:bodyPr>
            <a:normAutofit/>
          </a:bodyPr>
          <a:lstStyle/>
          <a:p>
            <a:r>
              <a:rPr lang="ru-RU" dirty="0"/>
              <a:t>Новые вопросы на </a:t>
            </a:r>
            <a:r>
              <a:rPr lang="ru-RU" dirty="0" smtClean="0"/>
              <a:t>повестке</a:t>
            </a:r>
          </a:p>
          <a:p>
            <a:r>
              <a:rPr lang="ru-RU" dirty="0"/>
              <a:t>П</a:t>
            </a:r>
            <a:r>
              <a:rPr lang="ru-RU" dirty="0" smtClean="0"/>
              <a:t>ереход </a:t>
            </a:r>
            <a:r>
              <a:rPr lang="ru-RU" dirty="0"/>
              <a:t>на ФОП ДО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Аттестация педагогических работников: новый порядок и квалификационные категории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Инфраструктура РППС детского сада: как по-новому оформить и какие требования учитывать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Обсуждение </a:t>
            </a:r>
            <a:r>
              <a:rPr lang="ru-RU" dirty="0"/>
              <a:t>основных приоритетов развития ДОО. Утверждение годового плана работы ДОО на 2023/24 учебный </a:t>
            </a:r>
            <a:r>
              <a:rPr lang="ru-RU" dirty="0" smtClean="0"/>
              <a:t>год.</a:t>
            </a:r>
          </a:p>
          <a:p>
            <a:r>
              <a:rPr lang="ru-RU" dirty="0" smtClean="0"/>
              <a:t>Утверждение </a:t>
            </a:r>
            <a:r>
              <a:rPr lang="ru-RU" dirty="0"/>
              <a:t>локальных актов по организации </a:t>
            </a:r>
            <a:r>
              <a:rPr lang="ru-RU" dirty="0" err="1"/>
              <a:t>воспитательно</a:t>
            </a:r>
            <a:r>
              <a:rPr lang="ru-RU" dirty="0"/>
              <a:t>-образовательного процесса</a:t>
            </a:r>
          </a:p>
        </p:txBody>
      </p:sp>
    </p:spTree>
    <p:extLst>
      <p:ext uri="{BB962C8B-B14F-4D97-AF65-F5344CB8AC3E}">
        <p14:creationId xmlns:p14="http://schemas.microsoft.com/office/powerpoint/2010/main" val="1732807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0008" y="281327"/>
            <a:ext cx="77514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Требования к РППС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95752" y="1057062"/>
            <a:ext cx="1006719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Главная задача детского сада: </a:t>
            </a:r>
            <a:r>
              <a:rPr lang="ru-RU" sz="2400" dirty="0" smtClean="0"/>
              <a:t>создать </a:t>
            </a:r>
            <a:r>
              <a:rPr lang="ru-RU" sz="2400" dirty="0"/>
              <a:t>образовательное пространство, которое обеспечит единство РППС и содержательное общение взрослых и детей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r>
              <a:rPr lang="ru-RU" sz="2400" dirty="0" smtClean="0"/>
              <a:t> </a:t>
            </a:r>
            <a:r>
              <a:rPr lang="ru-RU" sz="2400" dirty="0"/>
              <a:t>При этом РППС должна соответствовать</a:t>
            </a:r>
            <a:r>
              <a:rPr lang="ru-RU" sz="2400" dirty="0" smtClean="0"/>
              <a:t>: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ФОП ДО и ФГОС ДО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материально-техническим и медико-социальным условиям пребывания детей в ДОО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 возрастным особенностям детей; </a:t>
            </a:r>
            <a:endParaRPr lang="ru-RU" sz="2400" dirty="0" smtClean="0"/>
          </a:p>
          <a:p>
            <a:r>
              <a:rPr lang="ru-RU" sz="2400" dirty="0" smtClean="0"/>
              <a:t>  </a:t>
            </a:r>
            <a:r>
              <a:rPr lang="ru-RU" sz="2400" dirty="0"/>
              <a:t>санитарно-эпидемиологическим правилам и нормам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 законодательству в сфере технического регулирования, стандартизации и оценки соответствия продукции, защиты прав потребителей 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228600" y="298938"/>
            <a:ext cx="17585" cy="63128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25315" y="281327"/>
            <a:ext cx="115530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1878408" y="395627"/>
            <a:ext cx="0" cy="62161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28600" y="6611815"/>
            <a:ext cx="116498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11878408" y="298938"/>
            <a:ext cx="0" cy="23739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46185" y="298938"/>
            <a:ext cx="1163222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228600" y="298938"/>
            <a:ext cx="17585" cy="631287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28599" y="6611815"/>
            <a:ext cx="1164980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1878408" y="281327"/>
            <a:ext cx="0" cy="63304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0177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9236" y="3103684"/>
            <a:ext cx="8679915" cy="1204547"/>
          </a:xfrm>
          <a:scene3d>
            <a:camera prst="isometricOffAxis1Right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Спасибо 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5527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68315" y="1002296"/>
            <a:ext cx="95220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ОП ДО разработана на основе двух документов </a:t>
            </a:r>
          </a:p>
        </p:txBody>
      </p:sp>
      <p:sp>
        <p:nvSpPr>
          <p:cNvPr id="5" name="Стрелка вправо 4"/>
          <p:cNvSpPr/>
          <p:nvPr/>
        </p:nvSpPr>
        <p:spPr>
          <a:xfrm rot="8737486">
            <a:off x="4000500" y="165295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9090814">
            <a:off x="6985213" y="1447492"/>
            <a:ext cx="484632" cy="9052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25027" y="2699239"/>
            <a:ext cx="3837119" cy="2198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/>
          </a:p>
          <a:p>
            <a:r>
              <a:rPr lang="ru-RU" b="1" dirty="0" smtClean="0"/>
              <a:t>Федеральный </a:t>
            </a:r>
            <a:r>
              <a:rPr lang="ru-RU" b="1" dirty="0"/>
              <a:t>государственный образовательный стандарт дошкольного образования </a:t>
            </a:r>
            <a:endParaRPr lang="ru-RU" b="1" dirty="0" smtClean="0"/>
          </a:p>
          <a:p>
            <a:endParaRPr lang="ru-RU" sz="1600" i="1" dirty="0"/>
          </a:p>
          <a:p>
            <a:r>
              <a:rPr lang="ru-RU" sz="1600" i="1" dirty="0" smtClean="0"/>
              <a:t>утвержден </a:t>
            </a:r>
            <a:r>
              <a:rPr lang="ru-RU" sz="1600" i="1" dirty="0"/>
              <a:t>приказом </a:t>
            </a:r>
            <a:r>
              <a:rPr lang="ru-RU" sz="1600" i="1" dirty="0" err="1"/>
              <a:t>Минобрнауки</a:t>
            </a:r>
            <a:r>
              <a:rPr lang="ru-RU" sz="1600" i="1" dirty="0"/>
              <a:t> России от 17.10.2013 № 1155</a:t>
            </a:r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04471" y="2674910"/>
            <a:ext cx="3782140" cy="22224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  <a:p>
            <a:r>
              <a:rPr lang="ru-RU" b="1" dirty="0" smtClean="0"/>
              <a:t>Федеральная </a:t>
            </a:r>
            <a:r>
              <a:rPr lang="ru-RU" b="1" dirty="0"/>
              <a:t>образовательная программа дошкольного образования </a:t>
            </a:r>
            <a:endParaRPr lang="ru-RU" b="1" dirty="0" smtClean="0"/>
          </a:p>
          <a:p>
            <a:endParaRPr lang="ru-RU" sz="1600" i="1" dirty="0" smtClean="0"/>
          </a:p>
          <a:p>
            <a:r>
              <a:rPr lang="ru-RU" sz="1600" i="1" dirty="0" smtClean="0"/>
              <a:t>утверждена </a:t>
            </a:r>
            <a:r>
              <a:rPr lang="ru-RU" sz="1600" i="1" dirty="0"/>
              <a:t>приказом </a:t>
            </a:r>
            <a:r>
              <a:rPr lang="ru-RU" sz="1600" i="1" dirty="0" err="1"/>
              <a:t>Минпросвещения</a:t>
            </a:r>
            <a:r>
              <a:rPr lang="ru-RU" sz="1600" i="1" dirty="0"/>
              <a:t> России </a:t>
            </a:r>
            <a:r>
              <a:rPr lang="ru-RU" sz="1600" i="1" dirty="0" smtClean="0"/>
              <a:t>от </a:t>
            </a:r>
            <a:r>
              <a:rPr lang="ru-RU" sz="1600" i="1" dirty="0"/>
              <a:t>25.11.2022 № 1028 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866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20878" y="803186"/>
            <a:ext cx="6269591" cy="5492105"/>
          </a:xfrm>
        </p:spPr>
        <p:txBody>
          <a:bodyPr>
            <a:normAutofit/>
          </a:bodyPr>
          <a:lstStyle/>
          <a:p>
            <a:r>
              <a:rPr lang="ru-RU" sz="2400" dirty="0"/>
              <a:t>Педагогический коллектив детского сада: </a:t>
            </a:r>
            <a:endParaRPr lang="ru-RU" sz="2400" dirty="0" smtClean="0"/>
          </a:p>
          <a:p>
            <a:r>
              <a:rPr lang="ru-RU" sz="2400" dirty="0" smtClean="0"/>
              <a:t>- </a:t>
            </a:r>
            <a:r>
              <a:rPr lang="ru-RU" sz="2400" dirty="0"/>
              <a:t>провел внутренний аудит и разработал проект ОП ДО в соответствии с новыми требованиями </a:t>
            </a:r>
            <a:endParaRPr lang="ru-RU" sz="2400" dirty="0" smtClean="0"/>
          </a:p>
          <a:p>
            <a:r>
              <a:rPr lang="ru-RU" sz="2400" dirty="0" smtClean="0"/>
              <a:t>- </a:t>
            </a:r>
            <a:r>
              <a:rPr lang="ru-RU" sz="2400" dirty="0"/>
              <a:t>повысил квалификацию по вопросам реализации ФОП ДО </a:t>
            </a:r>
            <a:endParaRPr lang="ru-RU" sz="2400" dirty="0" smtClean="0"/>
          </a:p>
          <a:p>
            <a:r>
              <a:rPr lang="ru-RU" sz="2400" dirty="0" smtClean="0"/>
              <a:t>- </a:t>
            </a:r>
            <a:r>
              <a:rPr lang="ru-RU" sz="2400" dirty="0"/>
              <a:t>проинформировал родителей об изменениях в работе ДОО в связи с переходом на федеральную программ</a:t>
            </a:r>
          </a:p>
        </p:txBody>
      </p:sp>
    </p:spTree>
    <p:extLst>
      <p:ext uri="{BB962C8B-B14F-4D97-AF65-F5344CB8AC3E}">
        <p14:creationId xmlns:p14="http://schemas.microsoft.com/office/powerpoint/2010/main" val="2893004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Задачи первого года работы по ФОП ДО </a:t>
            </a:r>
            <a:endParaRPr lang="ru-RU" sz="2400" dirty="0" smtClean="0"/>
          </a:p>
          <a:p>
            <a:r>
              <a:rPr lang="ru-RU" sz="2400" dirty="0" smtClean="0"/>
              <a:t>- </a:t>
            </a:r>
            <a:r>
              <a:rPr lang="ru-RU" sz="2400" dirty="0"/>
              <a:t>Организовать мониторинг эффективности реализации федеральной образовательной программы в образовательной </a:t>
            </a:r>
            <a:r>
              <a:rPr lang="ru-RU" sz="2400" dirty="0" smtClean="0"/>
              <a:t>практике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- Сформулировать текущие вопросы по внедрению и реализации ФОП ДО для обсуждения на МО и консультационных </a:t>
            </a:r>
            <a:r>
              <a:rPr lang="ru-RU" sz="2400" dirty="0" err="1"/>
              <a:t>вебинарах</a:t>
            </a:r>
            <a:r>
              <a:rPr lang="ru-RU" sz="2400" dirty="0"/>
              <a:t> </a:t>
            </a:r>
            <a:endParaRPr lang="ru-RU" sz="2400" dirty="0" smtClean="0"/>
          </a:p>
          <a:p>
            <a:r>
              <a:rPr lang="ru-RU" sz="2400" dirty="0" smtClean="0"/>
              <a:t>- </a:t>
            </a:r>
            <a:r>
              <a:rPr lang="ru-RU" sz="2400" dirty="0"/>
              <a:t>Подвести итоги внедрения и поделиться опытом реализации федеральной программы </a:t>
            </a:r>
          </a:p>
        </p:txBody>
      </p:sp>
    </p:spTree>
    <p:extLst>
      <p:ext uri="{BB962C8B-B14F-4D97-AF65-F5344CB8AC3E}">
        <p14:creationId xmlns:p14="http://schemas.microsoft.com/office/powerpoint/2010/main" val="90251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85443" y="2360254"/>
            <a:ext cx="5776646" cy="171058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Аттестация </a:t>
            </a:r>
            <a:r>
              <a:rPr lang="ru-RU" b="1" dirty="0" err="1"/>
              <a:t>педработников</a:t>
            </a:r>
            <a:r>
              <a:rPr lang="ru-RU" b="1" dirty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НОВЫЙ </a:t>
            </a:r>
            <a:r>
              <a:rPr lang="ru-RU" b="1" dirty="0"/>
              <a:t>ПОРЯДОК И НОВЫЕ КВАЛИФИКАЦИОННЫЕ КАТЕГОРИ</a:t>
            </a:r>
          </a:p>
        </p:txBody>
      </p:sp>
    </p:spTree>
    <p:extLst>
      <p:ext uri="{BB962C8B-B14F-4D97-AF65-F5344CB8AC3E}">
        <p14:creationId xmlns:p14="http://schemas.microsoft.com/office/powerpoint/2010/main" val="302622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84923A2-872A-4C35-92CB-2FE0D8A50B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261" t="18087" r="22016" b="55118"/>
          <a:stretch/>
        </p:blipFill>
        <p:spPr>
          <a:xfrm>
            <a:off x="1846555" y="-1"/>
            <a:ext cx="10280133" cy="3464519"/>
          </a:xfr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9070C02-4665-421A-81BD-D1AA91DE959D}"/>
              </a:ext>
            </a:extLst>
          </p:cNvPr>
          <p:cNvSpPr/>
          <p:nvPr/>
        </p:nvSpPr>
        <p:spPr>
          <a:xfrm>
            <a:off x="70338" y="3648967"/>
            <a:ext cx="1205635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I</a:t>
            </a:r>
            <a:r>
              <a: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</a:t>
            </a:r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Общие положения</a:t>
            </a:r>
          </a:p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II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 Аттестация педагогических работников в целях подтверждения </a:t>
            </a:r>
          </a:p>
          <a:p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    соответствия занимаемой должности</a:t>
            </a:r>
          </a:p>
          <a:p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III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Аттестация педагогических работников в целях установления </a:t>
            </a:r>
          </a:p>
          <a:p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    первой и высшей квалификационной категории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IV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 </a:t>
            </a:r>
            <a:r>
              <a: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Аттестация педагогических работников в целях установления квалификационной </a:t>
            </a:r>
          </a:p>
          <a:p>
            <a:r>
              <a: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      категории «педагог-методист» или «педагог-наставник»</a:t>
            </a:r>
          </a:p>
        </p:txBody>
      </p:sp>
    </p:spTree>
    <p:extLst>
      <p:ext uri="{BB962C8B-B14F-4D97-AF65-F5344CB8AC3E}">
        <p14:creationId xmlns:p14="http://schemas.microsoft.com/office/powerpoint/2010/main" val="2291449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B991B0-5CD7-44E7-8566-E7288353C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1934308"/>
            <a:ext cx="3498979" cy="2872059"/>
          </a:xfrm>
        </p:spPr>
        <p:txBody>
          <a:bodyPr>
            <a:no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II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 Аттестация педагогических работников в целях подтверждения соответствия занимаемой должности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D5F05D-4FED-4085-8990-70A54948C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0746" y="756138"/>
            <a:ext cx="6796454" cy="5420825"/>
          </a:xfrm>
        </p:spPr>
        <p:txBody>
          <a:bodyPr>
            <a:normAutofit lnSpcReduction="10000"/>
          </a:bodyPr>
          <a:lstStyle/>
          <a:p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Аттестацию в целях подтверждения соответствия занимаемой должности</a:t>
            </a:r>
          </a:p>
          <a:p>
            <a:pPr marL="0" indent="0">
              <a:buNone/>
            </a:pPr>
            <a:r>
              <a:rPr lang="ru-RU" sz="24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НЕ ПРОХОДЯТ </a:t>
            </a: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педагогические работники (п. 22):</a:t>
            </a:r>
          </a:p>
          <a:p>
            <a:pPr marL="457200" lvl="1" indent="0">
              <a:buNone/>
            </a:pPr>
            <a:r>
              <a:rPr lang="ru-RU" sz="1800" b="1" i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а) Имеющие квалификационные категории;</a:t>
            </a:r>
          </a:p>
          <a:p>
            <a:pPr marL="457200" lvl="1" indent="0">
              <a:buNone/>
            </a:pPr>
            <a:r>
              <a:rPr lang="ru-RU" sz="1800" b="1" i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б) Проработавшие в занимаемой должности менее двух лет в ОО;</a:t>
            </a:r>
          </a:p>
          <a:p>
            <a:pPr marL="457200" lvl="1" indent="0">
              <a:buNone/>
            </a:pPr>
            <a:r>
              <a:rPr lang="ru-RU" sz="1800" b="1" i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в) Беременные женщины;</a:t>
            </a:r>
          </a:p>
          <a:p>
            <a:pPr marL="457200" lvl="1" indent="0">
              <a:buNone/>
            </a:pPr>
            <a:r>
              <a:rPr lang="ru-RU" sz="1800" b="1" i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г) Женщины, находящиеся в отпуске по беременности и родам;</a:t>
            </a:r>
          </a:p>
          <a:p>
            <a:pPr marL="457200" lvl="1" indent="0">
              <a:buNone/>
            </a:pPr>
            <a:r>
              <a:rPr lang="ru-RU" sz="1800" b="1" i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д) Лица, находящиеся в отпуске по уходу за ребенком до достижения им возраста трех лет;</a:t>
            </a:r>
          </a:p>
          <a:p>
            <a:pPr marL="457200" lvl="1" indent="0">
              <a:buNone/>
            </a:pPr>
            <a:r>
              <a:rPr lang="ru-RU" sz="1800" b="1" i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е) Отсутствие на рабочем месте более 4 месяцев в связи с заболеванием 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4868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B991B0-5CD7-44E7-8566-E7288353C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1925515"/>
            <a:ext cx="3498979" cy="2880852"/>
          </a:xfrm>
        </p:spPr>
        <p:txBody>
          <a:bodyPr>
            <a:no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II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 Аттестация педагогических работников в целях подтверждения соответствия занимаемой должности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D5F05D-4FED-4085-8990-70A54948C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Образовательная организация (далее –ОО) проводит </a:t>
            </a:r>
            <a:r>
              <a:rPr lang="ru-RU" sz="24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САМОСТОЯТЕЛЬНО</a:t>
            </a:r>
          </a:p>
          <a:p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Аттестационная комиссия ОО принимает решение: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1800" b="1" i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соответствует занимаемой должности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1800" b="1" i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не соответствует занимаемой должности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1800" b="1" i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дает рекомендацию работодателю о возможности назначения на соответствующую должность</a:t>
            </a:r>
          </a:p>
          <a:p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Решение аттестационной комиссии распространяется только в ОО</a:t>
            </a:r>
          </a:p>
          <a:p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Подтверждение соответствия по занимаемой должности проводится </a:t>
            </a:r>
            <a:r>
              <a:rPr lang="ru-RU" sz="24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 всем должностям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2050393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TM16401371[[fn=Атлас]]</Template>
  <TotalTime>246</TotalTime>
  <Words>882</Words>
  <Application>Microsoft Office PowerPoint</Application>
  <PresentationFormat>Широкоэкранный</PresentationFormat>
  <Paragraphs>125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 Black</vt:lpstr>
      <vt:lpstr>Calibri</vt:lpstr>
      <vt:lpstr>Calibri Light</vt:lpstr>
      <vt:lpstr>Liberation Serif</vt:lpstr>
      <vt:lpstr>Rockwell</vt:lpstr>
      <vt:lpstr>Wingdings</vt:lpstr>
      <vt:lpstr>Atlas</vt:lpstr>
      <vt:lpstr>Педагогический совет «Думать по-новому, работать творчески».</vt:lpstr>
      <vt:lpstr>Презентация PowerPoint</vt:lpstr>
      <vt:lpstr>Презентация PowerPoint</vt:lpstr>
      <vt:lpstr>Презентация PowerPoint</vt:lpstr>
      <vt:lpstr>Презентация PowerPoint</vt:lpstr>
      <vt:lpstr>Аттестация педработников  НОВЫЙ ПОРЯДОК И НОВЫЕ КВАЛИФИКАЦИОННЫЕ КАТЕГОРИ</vt:lpstr>
      <vt:lpstr>Презентация PowerPoint</vt:lpstr>
      <vt:lpstr>II. Аттестация педагогических работников в целях подтверждения соответствия занимаемой должности </vt:lpstr>
      <vt:lpstr>II. Аттестация педагогических работников в целях подтверждения соответствия занимаемой должности </vt:lpstr>
      <vt:lpstr>Презентация PowerPoint</vt:lpstr>
      <vt:lpstr>Приложение N 4 к Административному регламенту предоставления Министерством образования и молодежной политики Свердловской области государственной услуги "Аттестация педагогических работников организаций, осуществляющих образовательную деятельность и находящихся в ведении субъекта Российской Федерации, педагогических работников муниципальных и частных организаций, осуществляющих образовательную деятельность" (с изменениями от 29 июня 2023 г.)</vt:lpstr>
      <vt:lpstr>Презентация PowerPoint</vt:lpstr>
      <vt:lpstr>Презентация PowerPoint</vt:lpstr>
      <vt:lpstr>Презентация PowerPoint</vt:lpstr>
      <vt:lpstr>Презентация PowerPoint</vt:lpstr>
      <vt:lpstr>Порядок аттестации педагогических работников организаций, осуществляющих педагогическую деятельность  (приказ Минпрсвещения России от 24.03.2023г. № 196) </vt:lpstr>
      <vt:lpstr>Порядок аттестации педагогических работников организаций, осуществляющих педагогическую деятельность  (приказ Минпрсвещения России от 24.03.2023г. № 196) </vt:lpstr>
      <vt:lpstr>Приложение N 1 к Регламенту работы аттестационной комиссии Министерства образования и молодежной политики Свердловской области(от 17.03.2023 № 369-д)</vt:lpstr>
      <vt:lpstr>Презентация PowerPoint</vt:lpstr>
      <vt:lpstr>Презентация PowerPoint</vt:lpstr>
      <vt:lpstr>Спасибо 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PC</cp:lastModifiedBy>
  <cp:revision>13</cp:revision>
  <dcterms:created xsi:type="dcterms:W3CDTF">2023-09-27T05:07:29Z</dcterms:created>
  <dcterms:modified xsi:type="dcterms:W3CDTF">2024-01-09T03:50:24Z</dcterms:modified>
</cp:coreProperties>
</file>