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80" r:id="rId3"/>
    <p:sldId id="279" r:id="rId4"/>
    <p:sldId id="270" r:id="rId5"/>
    <p:sldId id="276" r:id="rId6"/>
    <p:sldId id="266" r:id="rId7"/>
    <p:sldId id="267" r:id="rId8"/>
    <p:sldId id="277" r:id="rId9"/>
    <p:sldId id="260" r:id="rId10"/>
    <p:sldId id="268" r:id="rId11"/>
    <p:sldId id="263" r:id="rId12"/>
    <p:sldId id="281" r:id="rId13"/>
    <p:sldId id="269" r:id="rId14"/>
    <p:sldId id="271" r:id="rId15"/>
    <p:sldId id="272" r:id="rId16"/>
    <p:sldId id="273" r:id="rId17"/>
    <p:sldId id="274" r:id="rId18"/>
    <p:sldId id="283" r:id="rId19"/>
    <p:sldId id="275" r:id="rId20"/>
    <p:sldId id="278" r:id="rId21"/>
  </p:sldIdLst>
  <p:sldSz cx="9144000" cy="6858000" type="screen4x3"/>
  <p:notesSz cx="6858000" cy="9144000"/>
  <p:embeddedFontLs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Matilda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704F"/>
    <a:srgbClr val="69A12B"/>
    <a:srgbClr val="6CA62C"/>
    <a:srgbClr val="50C850"/>
    <a:srgbClr val="D88306"/>
    <a:srgbClr val="FF66CC"/>
    <a:srgbClr val="EDA413"/>
    <a:srgbClr val="CC0066"/>
    <a:srgbClr val="943294"/>
    <a:srgbClr val="7C4A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Удовлетворяет </a:t>
            </a:r>
            <a:r>
              <a:rPr lang="ru-RU" dirty="0">
                <a:solidFill>
                  <a:srgbClr val="002060"/>
                </a:solidFill>
              </a:rPr>
              <a:t>ли вас питание  в </a:t>
            </a:r>
            <a:r>
              <a:rPr lang="ru-RU" dirty="0" smtClean="0">
                <a:solidFill>
                  <a:srgbClr val="002060"/>
                </a:solidFill>
              </a:rPr>
              <a:t>детском </a:t>
            </a:r>
            <a:r>
              <a:rPr lang="ru-RU" dirty="0">
                <a:solidFill>
                  <a:srgbClr val="002060"/>
                </a:solidFill>
              </a:rPr>
              <a:t>саду</a:t>
            </a:r>
          </a:p>
        </c:rich>
      </c:tx>
      <c:layout>
        <c:manualLayout>
          <c:xMode val="edge"/>
          <c:yMode val="edge"/>
          <c:x val="0.20741321249938113"/>
          <c:y val="7.7326164004865234E-4"/>
        </c:manualLayout>
      </c:layout>
    </c:title>
    <c:plotArea>
      <c:layout>
        <c:manualLayout>
          <c:layoutTarget val="inner"/>
          <c:xMode val="edge"/>
          <c:yMode val="edge"/>
          <c:x val="0.14629326994503053"/>
          <c:y val="0.35191919191919213"/>
          <c:w val="0.34618778784727433"/>
          <c:h val="0.603633682085415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удовлетворяет ли вас питание  в детскои саду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301267766057611"/>
          <c:y val="0.43072400344880751"/>
          <c:w val="0.25630299818291963"/>
          <c:h val="0.389933190169410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Оцените питание в детском саду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078083989501321"/>
          <c:y val="0.38537634408602173"/>
          <c:w val="0.35106666666666692"/>
          <c:h val="0.566236559139784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Оцените питание в детском саду</c:v>
                </c:pt>
              </c:strCache>
            </c:strRef>
          </c:tx>
          <c:dPt>
            <c:idx val="1"/>
            <c:explosion val="6"/>
          </c:dPt>
          <c:cat>
            <c:strRef>
              <c:f>Лист1!$A$2:$A$5</c:f>
              <c:strCache>
                <c:ptCount val="3"/>
                <c:pt idx="1">
                  <c:v>4 балла</c:v>
                </c:pt>
                <c:pt idx="2">
                  <c:v>5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19</c:v>
                </c:pt>
                <c:pt idx="2">
                  <c:v>1.4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262834645669353"/>
          <c:y val="0.48712048090762883"/>
          <c:w val="0.30070498687664077"/>
          <c:h val="0.2767267801202270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Интересуетесь ли вы информацией о питании  детей в детском саду</a:t>
            </a:r>
          </a:p>
        </c:rich>
      </c:tx>
      <c:layout>
        <c:manualLayout>
          <c:xMode val="edge"/>
          <c:yMode val="edge"/>
          <c:x val="9.5509137746670567E-2"/>
          <c:y val="0"/>
        </c:manualLayout>
      </c:layout>
    </c:title>
    <c:plotArea>
      <c:layout>
        <c:manualLayout>
          <c:layoutTarget val="inner"/>
          <c:xMode val="edge"/>
          <c:yMode val="edge"/>
          <c:x val="0.20319213570525915"/>
          <c:y val="0.44903225806451613"/>
          <c:w val="0.3162962962962963"/>
          <c:h val="0.550967741935483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Интересуетесь ли вы информацией о питании  детей в детском саду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14</c:v>
                </c:pt>
                <c:pt idx="2">
                  <c:v>1</c:v>
                </c:pt>
                <c:pt idx="3">
                  <c:v>19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156945659570383"/>
          <c:y val="0.51697104394208793"/>
          <c:w val="0.23410955574997569"/>
          <c:h val="0.415090170180340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Согласны ли вы, что питание в ДОУ и в семье должно сочетаться</a:t>
            </a:r>
          </a:p>
        </c:rich>
      </c:tx>
      <c:layout>
        <c:manualLayout>
          <c:xMode val="edge"/>
          <c:yMode val="edge"/>
          <c:x val="5.4665119985001884E-2"/>
          <c:y val="3.1578947368421081E-2"/>
        </c:manualLayout>
      </c:layout>
    </c:title>
    <c:plotArea>
      <c:layout>
        <c:manualLayout>
          <c:layoutTarget val="inner"/>
          <c:xMode val="edge"/>
          <c:yMode val="edge"/>
          <c:x val="0.20295324195586673"/>
          <c:y val="0.45010526315789501"/>
          <c:w val="0.31525128803344032"/>
          <c:h val="0.549894727832933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Согласны ли вы, что питание в ДОУ и в семье должно сочетаться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4738723631768291"/>
          <c:y val="0.51715551181102359"/>
          <c:w val="0.26002017108972514"/>
          <c:h val="0.419602019856213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«Культурное воспитание начинается очень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рано, когда ребенку очень далеко до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грамотности, когда он только научился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хорошо видеть, слышать и кое-что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говорить».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А. С. Макаренко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группа раннего возраста: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совместно со взрослым и под его контролем расставлять хлебницы,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раскладывать ложки.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группа: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раскладывание на столе ложек, чашек, тарелок,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хлебниц.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группа: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аккуратно расставлять хлебницы, чашки, глубокие тарелки, ставить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раскладывать столовые приборы (ложки, вилки).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сервировка стола под руководством взрослого;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уборка использованных салфеток;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приучать добросовестно выполнять обязанности дежурных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сервировать стол;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приводить его в порядок после еды.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приучать детей добросовестно выполнять обязанности дежурных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полностью сервировать столы и вытирать их после еды;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подметать пол.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04800"/>
            <a:ext cx="7344816" cy="8199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Picture 2" descr="C:\Users\Acer\Desktop\сервировка\086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90705"/>
            <a:ext cx="6096000" cy="376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Смотр-конкурс «Организация культуры питания у воспитанников ДОУ».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pc-123\Desktop\Общее родительское собрание\КОНКУРС по питанию\P107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33" r="11628"/>
          <a:stretch>
            <a:fillRect/>
          </a:stretch>
        </p:blipFill>
        <p:spPr bwMode="auto">
          <a:xfrm rot="21094064">
            <a:off x="481257" y="1410799"/>
            <a:ext cx="1760895" cy="2536479"/>
          </a:xfrm>
          <a:prstGeom prst="rect">
            <a:avLst/>
          </a:prstGeom>
          <a:noFill/>
        </p:spPr>
      </p:pic>
      <p:pic>
        <p:nvPicPr>
          <p:cNvPr id="7" name="Picture 2" descr="C:\Users\pc-123\Desktop\Общее родительское собрание\КОНКУРС по питанию\IMG_20181031_113948_HDR.jpg"/>
          <p:cNvPicPr>
            <a:picLocks noChangeAspect="1" noChangeArrowheads="1"/>
          </p:cNvPicPr>
          <p:nvPr/>
        </p:nvPicPr>
        <p:blipFill>
          <a:blip r:embed="rId3" cstate="print"/>
          <a:srcRect l="26889" r="21048"/>
          <a:stretch>
            <a:fillRect/>
          </a:stretch>
        </p:blipFill>
        <p:spPr bwMode="auto">
          <a:xfrm>
            <a:off x="1752600" y="3886200"/>
            <a:ext cx="1837970" cy="2599568"/>
          </a:xfrm>
          <a:prstGeom prst="rect">
            <a:avLst/>
          </a:prstGeom>
          <a:noFill/>
        </p:spPr>
      </p:pic>
      <p:pic>
        <p:nvPicPr>
          <p:cNvPr id="8" name="Picture 2" descr="C:\Users\pc-123\Desktop\Общее родительское собрание\КОНКУРС по питанию\IMG_20181031_120513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38600" y="3810000"/>
            <a:ext cx="2057788" cy="2742878"/>
          </a:xfrm>
          <a:prstGeom prst="rect">
            <a:avLst/>
          </a:prstGeom>
          <a:noFill/>
        </p:spPr>
      </p:pic>
      <p:pic>
        <p:nvPicPr>
          <p:cNvPr id="9" name="Picture 2" descr="C:\Users\pc-123\Desktop\Общее родительское собрание\КОНКУРС по питанию\IMG_20181031_121251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4913">
            <a:off x="6652191" y="3631000"/>
            <a:ext cx="2012718" cy="2683623"/>
          </a:xfrm>
          <a:prstGeom prst="rect">
            <a:avLst/>
          </a:prstGeom>
          <a:noFill/>
        </p:spPr>
      </p:pic>
      <p:pic>
        <p:nvPicPr>
          <p:cNvPr id="10" name="Picture 2" descr="C:\Users\pc-123\Desktop\Общее родительское собрание\КОНКУРС по питанию\IMG_20181207_081933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447800"/>
            <a:ext cx="2834058" cy="212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1524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группа раннего возраста: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со взрослым и под его контролем расставлять хлебницы,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раскладывать ложки.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572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   дежурства</a:t>
            </a:r>
            <a:endParaRPr lang="ru-RU" sz="2400" dirty="0"/>
          </a:p>
        </p:txBody>
      </p:sp>
      <p:pic>
        <p:nvPicPr>
          <p:cNvPr id="1026" name="Picture 2" descr="C:\Users\pc-123\Desktop\Общее родительское собрание\КОНКУРС по питанию\IMG_20181207_081933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4925">
            <a:off x="831857" y="2259220"/>
            <a:ext cx="3678719" cy="2759039"/>
          </a:xfrm>
          <a:prstGeom prst="rect">
            <a:avLst/>
          </a:prstGeom>
          <a:noFill/>
        </p:spPr>
      </p:pic>
      <p:pic>
        <p:nvPicPr>
          <p:cNvPr id="1027" name="Picture 3" descr="C:\Users\pc-123\Desktop\Общее родительское собрание\КОНКУРС по питанию\IMG_20181207_083422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59837">
            <a:off x="4776777" y="3107020"/>
            <a:ext cx="3779309" cy="283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620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группа: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помогать накрывать на стол  к обеду: раскладывать ложки, расставлять хлебницы, чашки, тарелки,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4572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   дежурства.</a:t>
            </a:r>
            <a:endParaRPr lang="ru-RU" sz="2400" dirty="0"/>
          </a:p>
        </p:txBody>
      </p:sp>
      <p:pic>
        <p:nvPicPr>
          <p:cNvPr id="2050" name="Picture 2" descr="C:\Users\pc-123\Desktop\Общее родительское собрание\КОНКУРС по питанию\P1070059.JPG"/>
          <p:cNvPicPr>
            <a:picLocks noChangeAspect="1" noChangeArrowheads="1"/>
          </p:cNvPicPr>
          <p:nvPr/>
        </p:nvPicPr>
        <p:blipFill>
          <a:blip r:embed="rId2" cstate="print"/>
          <a:srcRect l="30233" r="11628"/>
          <a:stretch>
            <a:fillRect/>
          </a:stretch>
        </p:blipFill>
        <p:spPr bwMode="auto">
          <a:xfrm rot="21094064">
            <a:off x="1385420" y="2547094"/>
            <a:ext cx="2780589" cy="3511296"/>
          </a:xfrm>
          <a:prstGeom prst="rect">
            <a:avLst/>
          </a:prstGeom>
          <a:noFill/>
        </p:spPr>
      </p:pic>
      <p:pic>
        <p:nvPicPr>
          <p:cNvPr id="2051" name="Picture 3" descr="C:\Users\pc-123\Desktop\Общее родительское собрание\КОНКУРС по питанию\IMG_20181207_114839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98900">
            <a:off x="4508212" y="2666219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группа: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аккуратно расставлять хлебницы, чашки, глубокие тарелки, ставить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салфетницы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раскладывать столовые приборы (ложки, вилки).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сервировка стола под руководством взрослого;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уборка использованных салфеток;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074" name="Picture 2" descr="C:\Users\pc-123\Desktop\Общее родительское собрание\КОНКУРС по питанию\IMG_20181031_113948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048"/>
          <a:stretch>
            <a:fillRect/>
          </a:stretch>
        </p:blipFill>
        <p:spPr bwMode="auto">
          <a:xfrm rot="425650">
            <a:off x="5520542" y="2909755"/>
            <a:ext cx="28956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2200" y="3810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   дежурства</a:t>
            </a:r>
            <a:endParaRPr lang="ru-RU" sz="2400" dirty="0"/>
          </a:p>
        </p:txBody>
      </p:sp>
      <p:pic>
        <p:nvPicPr>
          <p:cNvPr id="1026" name="Picture 2" descr="C:\Users\pc-123\Desktop\Общее родительское собрание\КОНКУРС по питанию\DSC_0011.JPG"/>
          <p:cNvPicPr>
            <a:picLocks noChangeAspect="1" noChangeArrowheads="1"/>
          </p:cNvPicPr>
          <p:nvPr/>
        </p:nvPicPr>
        <p:blipFill>
          <a:blip r:embed="rId3" cstate="print"/>
          <a:srcRect l="16331"/>
          <a:stretch>
            <a:fillRect/>
          </a:stretch>
        </p:blipFill>
        <p:spPr bwMode="auto">
          <a:xfrm rot="21242336">
            <a:off x="947206" y="3157314"/>
            <a:ext cx="3830362" cy="257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приучать добросовестно выполнять обязанности дежурных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сервировать стол;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приводить его в порядок после еды.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4098" name="Picture 2" descr="C:\Users\pc-123\Desktop\Общее родительское собрание\КОНКУРС по питанию\IMG_20181031_120513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1174694">
            <a:off x="917537" y="2224676"/>
            <a:ext cx="2955056" cy="3938869"/>
          </a:xfrm>
          <a:prstGeom prst="rect">
            <a:avLst/>
          </a:prstGeom>
          <a:noFill/>
        </p:spPr>
      </p:pic>
      <p:pic>
        <p:nvPicPr>
          <p:cNvPr id="4099" name="Picture 3" descr="C:\Users\pc-123\Desktop\Общее родительское собрание\КОНКУРС по питанию\IMG_20181101_122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7367">
            <a:off x="4481778" y="2510805"/>
            <a:ext cx="4038600" cy="3028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304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дежурства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86600" cy="2133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приучать детей добросовестно выполнять обязанности дежурных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полностью сервировать столы и вытирать их после еды;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подметать пол.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5122" name="Picture 2" descr="C:\Users\pc-123\Desktop\Общее родительское собрание\КОНКУРС по питанию\IMG_20181031_121251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4913">
            <a:off x="5495307" y="2456548"/>
            <a:ext cx="2728665" cy="36382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4572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   дежурства</a:t>
            </a:r>
            <a:endParaRPr lang="ru-RU" sz="2400" dirty="0"/>
          </a:p>
        </p:txBody>
      </p:sp>
      <p:pic>
        <p:nvPicPr>
          <p:cNvPr id="3074" name="Picture 2" descr="C:\Users\pc-123\Desktop\Общее родительское собрание\КОНКУРС по питанию\IMG_20181207_12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858">
            <a:off x="720736" y="2776167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Анкетирование  родителей.</a:t>
            </a:r>
            <a:endParaRPr lang="ru-RU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4038600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53000" y="41910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8200" y="15240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" y="3810000"/>
          <a:ext cx="41148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8000" b="1" i="1" dirty="0" smtClean="0">
                <a:solidFill>
                  <a:srgbClr val="002060"/>
                </a:solidFill>
              </a:rPr>
              <a:t>Спасибо   за   внимание</a:t>
            </a:r>
            <a:br>
              <a:rPr lang="ru-RU" sz="8000" b="1" i="1" dirty="0" smtClean="0">
                <a:solidFill>
                  <a:srgbClr val="002060"/>
                </a:solidFill>
              </a:rPr>
            </a:br>
            <a:endParaRPr lang="ru-RU" sz="8000" dirty="0"/>
          </a:p>
        </p:txBody>
      </p:sp>
      <p:pic>
        <p:nvPicPr>
          <p:cNvPr id="6" name="Рисунок 5" descr="https://zhukdou3.edumsko.ru/uploads/3000/2767/section/186856/PITANIE.png?14959624492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Одна из годовых задач: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    Продолжать работу, направленную на сохранение и укрепление здоровья детей  посредством формирования культуры питания.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0155">
            <a:off x="5033612" y="2755853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800">
            <a:off x="1612126" y="2937140"/>
            <a:ext cx="22097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crosti.ru/patterns/00/03/d1/2216e70424/preview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2006"/>
            <a:ext cx="4038600" cy="42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martprogress.do/uploadImages/00025763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03247"/>
            <a:ext cx="4038600" cy="371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Самообслуживание,  самостоятельность, </a:t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sz="2400" b="1" i="1" u="sng" dirty="0" smtClean="0">
                <a:solidFill>
                  <a:srgbClr val="002060"/>
                </a:solidFill>
              </a:rPr>
              <a:t>трудовое   воспитание.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Группа раннего возраста: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формировать умение во время еды правильно держать ложку.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Младшая группа: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формировать элементарные навыки поведения за столом: умение правильно пользоваться столовой и чайной </a:t>
            </a:r>
            <a:r>
              <a:rPr lang="ru-RU" sz="3400" smtClean="0">
                <a:solidFill>
                  <a:srgbClr val="002060"/>
                </a:solidFill>
              </a:rPr>
              <a:t>ложками</a:t>
            </a:r>
            <a:r>
              <a:rPr lang="ru-RU" sz="3400" smtClean="0">
                <a:solidFill>
                  <a:srgbClr val="002060"/>
                </a:solidFill>
              </a:rPr>
              <a:t>, </a:t>
            </a:r>
            <a:r>
              <a:rPr lang="ru-RU" sz="3400" dirty="0" smtClean="0">
                <a:solidFill>
                  <a:srgbClr val="002060"/>
                </a:solidFill>
              </a:rPr>
              <a:t>салфеткой; не крошить хлеб, пережёвывать пищу с закрытым ртом, не разговаривать с полным ртом.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Средняя группа: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совершенствовать навыки аккуратного приёма пищи: умение брать пищу понемногу, хорошо пережёвывать, есть бесшумно, правильно пользоваться столовыми приборами (ложка, вилка), салфеткой, полоскать рот после еды.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Старшая группа: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совершенствовать культуру еды: умение правильно пользоваться столовыми приборами (вилкой, ножом); есть аккуратно, бесшумно, сохраняя правильную осанку за столом; обращаться с просьбой, благодарить.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Подготовительная к школе группа: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закреплять умения детей аккуратно пользоваться столовыми приборами; правильно вести себя за столом; обращаться с просьбой, благодарить.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Формирование культуры питания</a:t>
            </a:r>
            <a:b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у дошкольников</a:t>
            </a:r>
            <a:r>
              <a:rPr lang="ru-RU" b="1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Georgia" pitchFamily="18" charset="0"/>
              </a:rPr>
              <a:t>Три основных направления: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1.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Формирование представлений о: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значении правильного питания для работы всего организма и отдельных внутренних органов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роли пищевых веществ для нормальной работы и развития каждого живого организма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полезности различных продуктов и блюд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2.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Воспитание культуры поведения за столом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3.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Соблюдение гигиенических требований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Основные методы по формированию</a:t>
            </a:r>
            <a:br>
              <a:rPr lang="ru-RU" sz="3600" b="1" u="sng" dirty="0" smtClean="0">
                <a:solidFill>
                  <a:srgbClr val="002060"/>
                </a:solidFill>
              </a:rPr>
            </a:br>
            <a:r>
              <a:rPr lang="ru-RU" sz="3600" b="1" u="sng" dirty="0" smtClean="0">
                <a:solidFill>
                  <a:srgbClr val="002060"/>
                </a:solidFill>
              </a:rPr>
              <a:t>культуры питания: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-  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Наглядные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(показ приемов владения столовыми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приборами, демонстрация правил сервировки,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рассматривание картин и иллюстраций, экскурсия на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пищеблок, наблюдение за сверстниками)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Словесные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(объяснение, убеждение, использование художественного слова, решение проблемных ситуаций, поощрительная оценка деятельности ребенка)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 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Практические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(дежурство, закрепление навыков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поведения за столом, дидактические и сюжетные игры).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Столовый этикет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Столовые приборы располагаются так: слева от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тарелки кладут зубцами кверху вилку, справа лезвием к ней –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нож и рядом с ним – столовую ложку. Десертную ложку кладут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перед тарелкой. Обязательным является наличие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индивидуальных салфеток – льняных или бумажных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859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8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786074"/>
          <p:cNvPicPr>
            <a:picLocks noChangeAspect="1" noChangeArrowheads="1"/>
          </p:cNvPicPr>
          <p:nvPr/>
        </p:nvPicPr>
        <p:blipFill>
          <a:blip r:embed="rId2"/>
          <a:srcRect r="2343" b="3346"/>
          <a:stretch>
            <a:fillRect/>
          </a:stretch>
        </p:blipFill>
        <p:spPr bwMode="auto">
          <a:xfrm>
            <a:off x="-73742" y="0"/>
            <a:ext cx="9217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b23/00053b42-0e273566/img6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4300" y="908720"/>
            <a:ext cx="60601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 smtClean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body" idx="1"/>
          </p:nvPr>
        </p:nvSpPr>
        <p:spPr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609601"/>
            <a:ext cx="4038600" cy="1523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Сидеть за столом следует прямо. Нельзя класть на стол локти, особенно если вы держите нож или вилку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0" name="Picture 4" descr="http://key-rich.com/images2/lubimoe_delo/koncepcija/etiket/etik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3760592" cy="358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47244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еде сидят, чуть наклонившись над столом, такая же поза остается и когда вы пьете.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659306" cy="351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427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Georgia</vt:lpstr>
      <vt:lpstr>Matilda</vt:lpstr>
      <vt:lpstr>Тема Office</vt:lpstr>
      <vt:lpstr>Слайд 1</vt:lpstr>
      <vt:lpstr>Слайд 2</vt:lpstr>
      <vt:lpstr>Самообслуживание,  самостоятельность,  трудовое   воспитание.</vt:lpstr>
      <vt:lpstr> Формирование культуры питания у дошкольников </vt:lpstr>
      <vt:lpstr>Основные методы по формированию культуры питания: </vt:lpstr>
      <vt:lpstr>Столовый этикет </vt:lpstr>
      <vt:lpstr>Слайд 7</vt:lpstr>
      <vt:lpstr>Слайд 8</vt:lpstr>
      <vt:lpstr>Слайд 9</vt:lpstr>
      <vt:lpstr>Организация дежурства </vt:lpstr>
      <vt:lpstr> Организация дежурства </vt:lpstr>
      <vt:lpstr>Смотр-конкурс «Организация культуры питания у воспитанников ДОУ». </vt:lpstr>
      <vt:lpstr>Вторая группа раннего возраста: -      совместно со взрослым и под его контролем расставлять хлебницы, салфетницы, раскладывать ложки. </vt:lpstr>
      <vt:lpstr>Младшая группа: помогать накрывать на стол  к обеду: раскладывать ложки, расставлять хлебницы, чашки, тарелки, салфетницы. </vt:lpstr>
      <vt:lpstr>Средняя группа: -    аккуратно расставлять хлебницы, чашки, глубокие тарелки, ставить салфетницы, раскладывать столовые приборы (ложки, вилки). -    сервировка стола под руководством взрослого; -    уборка использованных салфеток; </vt:lpstr>
      <vt:lpstr>  Старшая группа: -    приучать добросовестно выполнять обязанности дежурных сервировать стол; приводить его в порядок после еды. </vt:lpstr>
      <vt:lpstr>Подготовительная к школе группа: -     приучать детей добросовестно выполнять обязанности дежурных полностью сервировать столы и вытирать их после еды; подметать пол. </vt:lpstr>
      <vt:lpstr>Анкетирование  родителей.</vt:lpstr>
      <vt:lpstr> Спасибо   за   внимание 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pc-123</cp:lastModifiedBy>
  <cp:revision>149</cp:revision>
  <dcterms:created xsi:type="dcterms:W3CDTF">2013-08-23T08:38:35Z</dcterms:created>
  <dcterms:modified xsi:type="dcterms:W3CDTF">2018-12-17T07:52:12Z</dcterms:modified>
</cp:coreProperties>
</file>